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  <p:sldMasterId id="2147483673" r:id="rId4"/>
    <p:sldMasterId id="2147483687" r:id="rId5"/>
  </p:sldMasterIdLst>
  <p:notesMasterIdLst>
    <p:notesMasterId r:id="rId32"/>
  </p:notesMasterIdLst>
  <p:sldIdLst>
    <p:sldId id="257" r:id="rId6"/>
    <p:sldId id="259" r:id="rId7"/>
    <p:sldId id="272" r:id="rId8"/>
    <p:sldId id="273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5" r:id="rId26"/>
    <p:sldId id="296" r:id="rId27"/>
    <p:sldId id="271" r:id="rId28"/>
    <p:sldId id="293" r:id="rId29"/>
    <p:sldId id="294" r:id="rId30"/>
    <p:sldId id="269" r:id="rId31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E3C"/>
    <a:srgbClr val="E60088"/>
    <a:srgbClr val="EF4136"/>
    <a:srgbClr val="F04C23"/>
    <a:srgbClr val="D00A54"/>
    <a:srgbClr val="FBAD18"/>
    <a:srgbClr val="5A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1304" autoAdjust="0"/>
  </p:normalViewPr>
  <p:slideViewPr>
    <p:cSldViewPr snapToGrid="0" showGuides="1">
      <p:cViewPr varScale="1">
        <p:scale>
          <a:sx n="81" d="100"/>
          <a:sy n="81" d="100"/>
        </p:scale>
        <p:origin x="7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85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3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</a:rPr>
              <a:t>Pre-checklist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“Auto Progress” should be set to "Y" {SSTUDD-2} Criteria per Period of Study.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Census Record for the year to which the students should be promoted must exist on {GOPS-1}.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Academic Structure must exist for the year to which the student will be promoted to.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event codes P1 and P2 must be linked to applicable admission status codes in {SCAO1-6}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Result Code indicators should be set up in {SCODE-23}.  Specify if the result code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Period of Study sequences should be set up carefully in {SCODE-30}.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"Pre-requisites" qualifications should be set up carefully in {SACADO-6}.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Census Record for the year and block code to which the students should be promoted must exist on {GOPS-1}.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Set QU validation on {SMNT-1} to determine if quota should be checked (Y) or not (N) on {SACADO-5}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71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</a:rPr>
              <a:t>Pre-checklist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“Auto Progress” should be set to "Y" {SSTUDD-2} Criteria per Period of Study.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Census Record for the year to which the students should be promoted must exist on {GOPS-1}.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Academic Structure must exist for the year to which the student will be promoted to.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event codes P1 and P2 must be linked to applicable admission status codes in {SCAO1-6}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Result Code indicators should be set up in {SCODE-23}.  Specify if the result code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Period of Study sequences should be set up carefully in {SCODE-30}.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The "Pre-requisites" qualifications should be set up carefully in {SACADO-6}.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Census Record for the year and block code to which the students should be promoted must exist on {GOPS-1}.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Set QU validation on {SMNT-1} to determine if quota should be checked (Y) or not (N) on {SACADO-5}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5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04638" y="307499"/>
            <a:ext cx="1031388" cy="6704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7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jpg"/><Relationship Id="rId5" Type="http://schemas.openxmlformats.org/officeDocument/2006/relationships/image" Target="../media/image15.jfif"/><Relationship Id="rId10" Type="http://schemas.openxmlformats.org/officeDocument/2006/relationships/image" Target="../media/image20.jpeg"/><Relationship Id="rId4" Type="http://schemas.openxmlformats.org/officeDocument/2006/relationships/image" Target="../media/image12.svg"/><Relationship Id="rId9" Type="http://schemas.openxmlformats.org/officeDocument/2006/relationships/image" Target="../media/image1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F3B7AD-0116-EA00-7D28-DA29D91F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Bridging the Gap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915FD3-826B-4638-FBDB-18379D2A3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Design Thinking Approach to Graduation Management</a:t>
            </a:r>
          </a:p>
          <a:p>
            <a:r>
              <a:rPr lang="en-US" dirty="0"/>
              <a:t>Hosts: Danielle Beetge &amp; Robyn Harris | Session 85-87</a:t>
            </a:r>
          </a:p>
        </p:txBody>
      </p:sp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03B3CA-7B32-B32F-977E-81418066F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0"/>
          <a:stretch/>
        </p:blipFill>
        <p:spPr>
          <a:xfrm>
            <a:off x="0" y="0"/>
            <a:ext cx="5580743" cy="436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04D1EC-29A7-5D0B-8988-00A1D31CE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99429" y="0"/>
            <a:ext cx="4644571" cy="4368800"/>
          </a:xfrm>
          <a:custGeom>
            <a:avLst/>
            <a:gdLst>
              <a:gd name="connsiteX0" fmla="*/ 0 w 9144000"/>
              <a:gd name="connsiteY0" fmla="*/ 0 h 4368800"/>
              <a:gd name="connsiteX1" fmla="*/ 9144000 w 9144000"/>
              <a:gd name="connsiteY1" fmla="*/ 0 h 4368800"/>
              <a:gd name="connsiteX2" fmla="*/ 9144000 w 9144000"/>
              <a:gd name="connsiteY2" fmla="*/ 4368800 h 4368800"/>
              <a:gd name="connsiteX3" fmla="*/ 0 w 9144000"/>
              <a:gd name="connsiteY3" fmla="*/ 4368800 h 4368800"/>
              <a:gd name="connsiteX4" fmla="*/ 0 w 9144000"/>
              <a:gd name="connsiteY4" fmla="*/ 0 h 4368800"/>
              <a:gd name="connsiteX0" fmla="*/ 5573485 w 9144000"/>
              <a:gd name="connsiteY0" fmla="*/ 0 h 4368800"/>
              <a:gd name="connsiteX1" fmla="*/ 9144000 w 9144000"/>
              <a:gd name="connsiteY1" fmla="*/ 0 h 4368800"/>
              <a:gd name="connsiteX2" fmla="*/ 9144000 w 9144000"/>
              <a:gd name="connsiteY2" fmla="*/ 4368800 h 4368800"/>
              <a:gd name="connsiteX3" fmla="*/ 0 w 9144000"/>
              <a:gd name="connsiteY3" fmla="*/ 4368800 h 4368800"/>
              <a:gd name="connsiteX4" fmla="*/ 5573485 w 9144000"/>
              <a:gd name="connsiteY4" fmla="*/ 0 h 4368800"/>
              <a:gd name="connsiteX0" fmla="*/ 1074056 w 4644571"/>
              <a:gd name="connsiteY0" fmla="*/ 0 h 4368800"/>
              <a:gd name="connsiteX1" fmla="*/ 4644571 w 4644571"/>
              <a:gd name="connsiteY1" fmla="*/ 0 h 4368800"/>
              <a:gd name="connsiteX2" fmla="*/ 4644571 w 4644571"/>
              <a:gd name="connsiteY2" fmla="*/ 4368800 h 4368800"/>
              <a:gd name="connsiteX3" fmla="*/ 0 w 4644571"/>
              <a:gd name="connsiteY3" fmla="*/ 4361543 h 4368800"/>
              <a:gd name="connsiteX4" fmla="*/ 1074056 w 4644571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571" h="4368800">
                <a:moveTo>
                  <a:pt x="1074056" y="0"/>
                </a:moveTo>
                <a:lnTo>
                  <a:pt x="4644571" y="0"/>
                </a:lnTo>
                <a:lnTo>
                  <a:pt x="4644571" y="4368800"/>
                </a:lnTo>
                <a:lnTo>
                  <a:pt x="0" y="4361543"/>
                </a:lnTo>
                <a:lnTo>
                  <a:pt x="1074056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FEC9CD6F-8DE7-69F5-B4B1-834AFF447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8" name="Title 23">
            <a:extLst>
              <a:ext uri="{FF2B5EF4-FFF2-40B4-BE49-F238E27FC236}">
                <a16:creationId xmlns:a16="http://schemas.microsoft.com/office/drawing/2014/main" id="{AC7C8777-A0E5-FDFE-817E-7010A0714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3406" y="1646011"/>
            <a:ext cx="3057931" cy="53838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Process:</a:t>
            </a:r>
            <a:br>
              <a:rPr lang="en-GB" sz="2800" dirty="0"/>
            </a:br>
            <a:r>
              <a:rPr lang="en-GB" sz="2800" dirty="0"/>
              <a:t>Beginning to End</a:t>
            </a:r>
          </a:p>
        </p:txBody>
      </p:sp>
    </p:spTree>
    <p:extLst>
      <p:ext uri="{BB962C8B-B14F-4D97-AF65-F5344CB8AC3E}">
        <p14:creationId xmlns:p14="http://schemas.microsoft.com/office/powerpoint/2010/main" val="353028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1080173" y="2227795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What does your business processes look like?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Join at menti.com | use code 72242496</a:t>
            </a:r>
          </a:p>
        </p:txBody>
      </p:sp>
      <p:grpSp>
        <p:nvGrpSpPr>
          <p:cNvPr id="3" name="Google Shape;11058;p96">
            <a:extLst>
              <a:ext uri="{FF2B5EF4-FFF2-40B4-BE49-F238E27FC236}">
                <a16:creationId xmlns:a16="http://schemas.microsoft.com/office/drawing/2014/main" id="{9222163F-5CB2-9640-3177-4D4AB5F5A34B}"/>
              </a:ext>
            </a:extLst>
          </p:cNvPr>
          <p:cNvGrpSpPr/>
          <p:nvPr/>
        </p:nvGrpSpPr>
        <p:grpSpPr>
          <a:xfrm>
            <a:off x="3721206" y="912999"/>
            <a:ext cx="1070964" cy="1005949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4" name="Google Shape;11059;p96">
              <a:extLst>
                <a:ext uri="{FF2B5EF4-FFF2-40B4-BE49-F238E27FC236}">
                  <a16:creationId xmlns:a16="http://schemas.microsoft.com/office/drawing/2014/main" id="{94A8BE7D-00A6-7DD5-BCD3-42F29135CF23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1060;p96">
              <a:extLst>
                <a:ext uri="{FF2B5EF4-FFF2-40B4-BE49-F238E27FC236}">
                  <a16:creationId xmlns:a16="http://schemas.microsoft.com/office/drawing/2014/main" id="{CC9134AC-A404-CC92-945B-D51E380A6F20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1061;p96">
              <a:extLst>
                <a:ext uri="{FF2B5EF4-FFF2-40B4-BE49-F238E27FC236}">
                  <a16:creationId xmlns:a16="http://schemas.microsoft.com/office/drawing/2014/main" id="{168D59F6-C483-20A6-0903-FBF3C04E5294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1062;p96">
              <a:extLst>
                <a:ext uri="{FF2B5EF4-FFF2-40B4-BE49-F238E27FC236}">
                  <a16:creationId xmlns:a16="http://schemas.microsoft.com/office/drawing/2014/main" id="{21411CF3-A416-E8E9-2369-1FBFC61345D7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1063;p96">
              <a:extLst>
                <a:ext uri="{FF2B5EF4-FFF2-40B4-BE49-F238E27FC236}">
                  <a16:creationId xmlns:a16="http://schemas.microsoft.com/office/drawing/2014/main" id="{18F75655-E936-DB09-9D62-17CB494EB9AE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1064;p96">
              <a:extLst>
                <a:ext uri="{FF2B5EF4-FFF2-40B4-BE49-F238E27FC236}">
                  <a16:creationId xmlns:a16="http://schemas.microsoft.com/office/drawing/2014/main" id="{6AD30F98-2CCB-1E95-3FDF-795686895592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1065;p96">
              <a:extLst>
                <a:ext uri="{FF2B5EF4-FFF2-40B4-BE49-F238E27FC236}">
                  <a16:creationId xmlns:a16="http://schemas.microsoft.com/office/drawing/2014/main" id="{BDE79120-BC19-C8B4-5ED5-35FA149A2B3E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9510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6C847-F54B-CB7E-00C4-DECF951A5D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104" y="257746"/>
            <a:ext cx="6594407" cy="443238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AE1528-12FF-390B-3228-46DE49731A34}"/>
              </a:ext>
            </a:extLst>
          </p:cNvPr>
          <p:cNvSpPr txBox="1">
            <a:spLocks/>
          </p:cNvSpPr>
          <p:nvPr/>
        </p:nvSpPr>
        <p:spPr>
          <a:xfrm>
            <a:off x="6400800" y="1889849"/>
            <a:ext cx="2328260" cy="1368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{SSTUD8-1}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Maintain Default Ceremony Information</a:t>
            </a:r>
          </a:p>
        </p:txBody>
      </p:sp>
    </p:spTree>
    <p:extLst>
      <p:ext uri="{BB962C8B-B14F-4D97-AF65-F5344CB8AC3E}">
        <p14:creationId xmlns:p14="http://schemas.microsoft.com/office/powerpoint/2010/main" val="2842215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400800" y="1889849"/>
            <a:ext cx="2328260" cy="1368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{SSTUD8-1}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Maintain Default Ceremony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0C289-DDF2-59B7-DAE5-DEC97B57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74476" y="-462047"/>
            <a:ext cx="9082241" cy="61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5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E4E0BCD-78D6-3AF2-F792-C4734BA313CB}"/>
              </a:ext>
            </a:extLst>
          </p:cNvPr>
          <p:cNvSpPr txBox="1">
            <a:spLocks/>
          </p:cNvSpPr>
          <p:nvPr/>
        </p:nvSpPr>
        <p:spPr>
          <a:xfrm>
            <a:off x="6361387" y="1924941"/>
            <a:ext cx="2328260" cy="1097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{SSTUD8-3}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Maintain Graduation Detail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31EA8-0A4B-F1F8-AB35-124E4F7E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104" y="257746"/>
            <a:ext cx="6594407" cy="44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43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C1C9059-BA6B-3C48-096E-CA47728B958A}"/>
              </a:ext>
            </a:extLst>
          </p:cNvPr>
          <p:cNvSpPr txBox="1">
            <a:spLocks/>
          </p:cNvSpPr>
          <p:nvPr/>
        </p:nvSpPr>
        <p:spPr>
          <a:xfrm>
            <a:off x="6347388" y="1780769"/>
            <a:ext cx="2328260" cy="1097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{SSTUD8-3}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Maintain Graduation Detail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9ACF4-4D5F-2A94-EE52-6ACB8619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74476" y="-462047"/>
            <a:ext cx="9082241" cy="61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7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306207" y="1657111"/>
            <a:ext cx="2328260" cy="10545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{STGRDOP-6}</a:t>
            </a:r>
          </a:p>
          <a:p>
            <a:r>
              <a:rPr lang="fr-FR" sz="2000" b="1" dirty="0" err="1">
                <a:solidFill>
                  <a:srgbClr val="244C5B"/>
                </a:solidFill>
              </a:rPr>
              <a:t>Maintain</a:t>
            </a:r>
            <a:r>
              <a:rPr lang="fr-FR" sz="2000" b="1" dirty="0">
                <a:solidFill>
                  <a:srgbClr val="244C5B"/>
                </a:solidFill>
              </a:rPr>
              <a:t> </a:t>
            </a:r>
            <a:r>
              <a:rPr lang="fr-FR" sz="2000" b="1" dirty="0" err="1">
                <a:solidFill>
                  <a:srgbClr val="244C5B"/>
                </a:solidFill>
              </a:rPr>
              <a:t>Certificate</a:t>
            </a:r>
            <a:r>
              <a:rPr lang="fr-FR" sz="2000" b="1" dirty="0">
                <a:solidFill>
                  <a:srgbClr val="244C5B"/>
                </a:solidFill>
              </a:rPr>
              <a:t> Type </a:t>
            </a:r>
            <a:r>
              <a:rPr lang="fr-FR" sz="2000" b="1" dirty="0" err="1">
                <a:solidFill>
                  <a:srgbClr val="244C5B"/>
                </a:solidFill>
              </a:rPr>
              <a:t>Decision</a:t>
            </a:r>
            <a:r>
              <a:rPr lang="fr-FR" sz="2000" b="1" dirty="0">
                <a:solidFill>
                  <a:srgbClr val="244C5B"/>
                </a:solidFill>
              </a:rPr>
              <a:t> Dates</a:t>
            </a:r>
            <a:endParaRPr lang="en-US" sz="2000" b="1" dirty="0">
              <a:solidFill>
                <a:srgbClr val="244C5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4363B-B92A-BC84-2BD2-D1D082BC68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104" y="257746"/>
            <a:ext cx="6594407" cy="44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05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9F924A6-7F43-6E40-6D09-40E0D6A64F87}"/>
              </a:ext>
            </a:extLst>
          </p:cNvPr>
          <p:cNvSpPr txBox="1">
            <a:spLocks/>
          </p:cNvSpPr>
          <p:nvPr/>
        </p:nvSpPr>
        <p:spPr>
          <a:xfrm>
            <a:off x="6346475" y="1749579"/>
            <a:ext cx="2328260" cy="10545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{STGRDOP-6}</a:t>
            </a:r>
          </a:p>
          <a:p>
            <a:r>
              <a:rPr lang="fr-FR" sz="2000" b="1" dirty="0" err="1">
                <a:solidFill>
                  <a:srgbClr val="244C5B"/>
                </a:solidFill>
              </a:rPr>
              <a:t>Maintain</a:t>
            </a:r>
            <a:r>
              <a:rPr lang="fr-FR" sz="2000" b="1" dirty="0">
                <a:solidFill>
                  <a:srgbClr val="244C5B"/>
                </a:solidFill>
              </a:rPr>
              <a:t> </a:t>
            </a:r>
            <a:r>
              <a:rPr lang="fr-FR" sz="2000" b="1" dirty="0" err="1">
                <a:solidFill>
                  <a:srgbClr val="244C5B"/>
                </a:solidFill>
              </a:rPr>
              <a:t>Certificate</a:t>
            </a:r>
            <a:r>
              <a:rPr lang="fr-FR" sz="2000" b="1" dirty="0">
                <a:solidFill>
                  <a:srgbClr val="244C5B"/>
                </a:solidFill>
              </a:rPr>
              <a:t> Type </a:t>
            </a:r>
            <a:r>
              <a:rPr lang="fr-FR" sz="2000" b="1" dirty="0" err="1">
                <a:solidFill>
                  <a:srgbClr val="244C5B"/>
                </a:solidFill>
              </a:rPr>
              <a:t>Decision</a:t>
            </a:r>
            <a:r>
              <a:rPr lang="fr-FR" sz="2000" b="1" dirty="0">
                <a:solidFill>
                  <a:srgbClr val="244C5B"/>
                </a:solidFill>
              </a:rPr>
              <a:t> Dates</a:t>
            </a:r>
            <a:endParaRPr lang="en-US" sz="2000" b="1" dirty="0">
              <a:solidFill>
                <a:srgbClr val="244C5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182C3-2413-51A7-2551-1B8BDA66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74476" y="-462047"/>
            <a:ext cx="9082241" cy="61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8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314090" y="1507375"/>
            <a:ext cx="2328260" cy="13540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{STGRDOP-7}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Maintain Graduation Applicants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319DE-7D62-EF74-0674-1F89F64D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104" y="257746"/>
            <a:ext cx="6594406" cy="44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60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/>
          </p:cNvSpPr>
          <p:nvPr/>
        </p:nvSpPr>
        <p:spPr>
          <a:xfrm>
            <a:off x="0" y="0"/>
            <a:ext cx="4571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327FDFD-0939-4DA6-72B3-8C621EFEB76B}"/>
              </a:ext>
            </a:extLst>
          </p:cNvPr>
          <p:cNvSpPr txBox="1">
            <a:spLocks/>
          </p:cNvSpPr>
          <p:nvPr/>
        </p:nvSpPr>
        <p:spPr>
          <a:xfrm>
            <a:off x="6346475" y="1507375"/>
            <a:ext cx="2328260" cy="13540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{STGRDOP-7}</a:t>
            </a:r>
          </a:p>
          <a:p>
            <a:r>
              <a:rPr lang="en-US" sz="2000" b="1" dirty="0">
                <a:solidFill>
                  <a:srgbClr val="244C5B"/>
                </a:solidFill>
              </a:rPr>
              <a:t>Maintain Graduation Applicants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9FD06-EBAD-D2B2-343E-CB5629DDCF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74476" y="-462047"/>
            <a:ext cx="9082240" cy="61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96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03B3CA-7B32-B32F-977E-81418066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01" r="13501"/>
          <a:stretch/>
        </p:blipFill>
        <p:spPr>
          <a:xfrm flipH="1">
            <a:off x="0" y="0"/>
            <a:ext cx="5580743" cy="436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04D1EC-29A7-5D0B-8988-00A1D31CE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99429" y="0"/>
            <a:ext cx="4644571" cy="4368800"/>
          </a:xfrm>
          <a:custGeom>
            <a:avLst/>
            <a:gdLst>
              <a:gd name="connsiteX0" fmla="*/ 0 w 9144000"/>
              <a:gd name="connsiteY0" fmla="*/ 0 h 4368800"/>
              <a:gd name="connsiteX1" fmla="*/ 9144000 w 9144000"/>
              <a:gd name="connsiteY1" fmla="*/ 0 h 4368800"/>
              <a:gd name="connsiteX2" fmla="*/ 9144000 w 9144000"/>
              <a:gd name="connsiteY2" fmla="*/ 4368800 h 4368800"/>
              <a:gd name="connsiteX3" fmla="*/ 0 w 9144000"/>
              <a:gd name="connsiteY3" fmla="*/ 4368800 h 4368800"/>
              <a:gd name="connsiteX4" fmla="*/ 0 w 9144000"/>
              <a:gd name="connsiteY4" fmla="*/ 0 h 4368800"/>
              <a:gd name="connsiteX0" fmla="*/ 5573485 w 9144000"/>
              <a:gd name="connsiteY0" fmla="*/ 0 h 4368800"/>
              <a:gd name="connsiteX1" fmla="*/ 9144000 w 9144000"/>
              <a:gd name="connsiteY1" fmla="*/ 0 h 4368800"/>
              <a:gd name="connsiteX2" fmla="*/ 9144000 w 9144000"/>
              <a:gd name="connsiteY2" fmla="*/ 4368800 h 4368800"/>
              <a:gd name="connsiteX3" fmla="*/ 0 w 9144000"/>
              <a:gd name="connsiteY3" fmla="*/ 4368800 h 4368800"/>
              <a:gd name="connsiteX4" fmla="*/ 5573485 w 9144000"/>
              <a:gd name="connsiteY4" fmla="*/ 0 h 4368800"/>
              <a:gd name="connsiteX0" fmla="*/ 1074056 w 4644571"/>
              <a:gd name="connsiteY0" fmla="*/ 0 h 4368800"/>
              <a:gd name="connsiteX1" fmla="*/ 4644571 w 4644571"/>
              <a:gd name="connsiteY1" fmla="*/ 0 h 4368800"/>
              <a:gd name="connsiteX2" fmla="*/ 4644571 w 4644571"/>
              <a:gd name="connsiteY2" fmla="*/ 4368800 h 4368800"/>
              <a:gd name="connsiteX3" fmla="*/ 0 w 4644571"/>
              <a:gd name="connsiteY3" fmla="*/ 4361543 h 4368800"/>
              <a:gd name="connsiteX4" fmla="*/ 1074056 w 4644571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571" h="4368800">
                <a:moveTo>
                  <a:pt x="1074056" y="0"/>
                </a:moveTo>
                <a:lnTo>
                  <a:pt x="4644571" y="0"/>
                </a:lnTo>
                <a:lnTo>
                  <a:pt x="4644571" y="4368800"/>
                </a:lnTo>
                <a:lnTo>
                  <a:pt x="0" y="4361543"/>
                </a:lnTo>
                <a:lnTo>
                  <a:pt x="1074056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FEC9CD6F-8DE7-69F5-B4B1-834AFF447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8" name="Title 23">
            <a:extLst>
              <a:ext uri="{FF2B5EF4-FFF2-40B4-BE49-F238E27FC236}">
                <a16:creationId xmlns:a16="http://schemas.microsoft.com/office/drawing/2014/main" id="{AC7C8777-A0E5-FDFE-817E-7010A0714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8976" y="1113869"/>
            <a:ext cx="3462157" cy="53838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Agenda</a:t>
            </a:r>
          </a:p>
        </p:txBody>
      </p:sp>
      <p:sp>
        <p:nvSpPr>
          <p:cNvPr id="9" name="Title 23">
            <a:extLst>
              <a:ext uri="{FF2B5EF4-FFF2-40B4-BE49-F238E27FC236}">
                <a16:creationId xmlns:a16="http://schemas.microsoft.com/office/drawing/2014/main" id="{442831A0-0287-D224-D438-B51FD30DBCBA}"/>
              </a:ext>
            </a:extLst>
          </p:cNvPr>
          <p:cNvSpPr txBox="1">
            <a:spLocks/>
          </p:cNvSpPr>
          <p:nvPr/>
        </p:nvSpPr>
        <p:spPr>
          <a:xfrm>
            <a:off x="6128976" y="1652258"/>
            <a:ext cx="3462157" cy="16124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Best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What are your pain points?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Process: beginning to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How are you measured?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2963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52DF0B-04B1-5078-5EF2-34F4E1909509}"/>
              </a:ext>
            </a:extLst>
          </p:cNvPr>
          <p:cNvSpPr>
            <a:spLocks/>
          </p:cNvSpPr>
          <p:nvPr/>
        </p:nvSpPr>
        <p:spPr>
          <a:xfrm>
            <a:off x="0" y="-1"/>
            <a:ext cx="9143999" cy="5148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6B5D-8EC9-F1CA-9FEB-C73477698BCE}"/>
              </a:ext>
            </a:extLst>
          </p:cNvPr>
          <p:cNvSpPr txBox="1">
            <a:spLocks/>
          </p:cNvSpPr>
          <p:nvPr/>
        </p:nvSpPr>
        <p:spPr>
          <a:xfrm>
            <a:off x="5222112" y="222341"/>
            <a:ext cx="3746042" cy="4150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tx2"/>
                </a:solidFill>
                <a:cs typeface="Calibri"/>
              </a:rPr>
              <a:t>Identifying Potential Qualifiers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B39C8-8CAB-B776-F035-FAF7DDC26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" y="637352"/>
            <a:ext cx="8792308" cy="41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1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52DF0B-04B1-5078-5EF2-34F4E1909509}"/>
              </a:ext>
            </a:extLst>
          </p:cNvPr>
          <p:cNvSpPr>
            <a:spLocks/>
          </p:cNvSpPr>
          <p:nvPr/>
        </p:nvSpPr>
        <p:spPr>
          <a:xfrm>
            <a:off x="0" y="-1"/>
            <a:ext cx="9143999" cy="5148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134A240-BAA8-A697-CFC8-9365D21477C5}"/>
              </a:ext>
            </a:extLst>
          </p:cNvPr>
          <p:cNvSpPr txBox="1">
            <a:spLocks/>
          </p:cNvSpPr>
          <p:nvPr/>
        </p:nvSpPr>
        <p:spPr>
          <a:xfrm>
            <a:off x="5222112" y="222341"/>
            <a:ext cx="3746042" cy="4150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tx2"/>
                </a:solidFill>
                <a:cs typeface="Calibri"/>
              </a:rPr>
              <a:t>Preparation for Graduation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30DC2F2-6AF7-8219-08CF-96001BF10D56}"/>
              </a:ext>
            </a:extLst>
          </p:cNvPr>
          <p:cNvSpPr txBox="1">
            <a:spLocks/>
          </p:cNvSpPr>
          <p:nvPr/>
        </p:nvSpPr>
        <p:spPr>
          <a:xfrm>
            <a:off x="175846" y="222340"/>
            <a:ext cx="3746042" cy="4150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Printing of Certificates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EA45D3-1C5D-E6CD-0A4B-39A66A583495}"/>
              </a:ext>
            </a:extLst>
          </p:cNvPr>
          <p:cNvCxnSpPr/>
          <p:nvPr/>
        </p:nvCxnSpPr>
        <p:spPr>
          <a:xfrm>
            <a:off x="4460687" y="222340"/>
            <a:ext cx="0" cy="4724798"/>
          </a:xfrm>
          <a:prstGeom prst="line">
            <a:avLst/>
          </a:prstGeom>
          <a:ln w="9525">
            <a:solidFill>
              <a:schemeClr val="bg2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14D39AE-6BA6-ED5B-9BB4-6F34E29B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3" y="1698091"/>
            <a:ext cx="2993594" cy="2389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69F454-BBA7-469F-6217-5DBD59D5D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12" y="1698091"/>
            <a:ext cx="3174196" cy="23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88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52DF0B-04B1-5078-5EF2-34F4E1909509}"/>
              </a:ext>
            </a:extLst>
          </p:cNvPr>
          <p:cNvSpPr>
            <a:spLocks/>
          </p:cNvSpPr>
          <p:nvPr/>
        </p:nvSpPr>
        <p:spPr>
          <a:xfrm>
            <a:off x="0" y="-1"/>
            <a:ext cx="9143999" cy="5148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EA45D3-1C5D-E6CD-0A4B-39A66A583495}"/>
              </a:ext>
            </a:extLst>
          </p:cNvPr>
          <p:cNvCxnSpPr/>
          <p:nvPr/>
        </p:nvCxnSpPr>
        <p:spPr>
          <a:xfrm>
            <a:off x="4460687" y="222340"/>
            <a:ext cx="0" cy="4724798"/>
          </a:xfrm>
          <a:prstGeom prst="line">
            <a:avLst/>
          </a:prstGeom>
          <a:ln w="9525">
            <a:solidFill>
              <a:schemeClr val="bg2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937A5-121B-7EE3-9A57-092A9D0D3137}"/>
              </a:ext>
            </a:extLst>
          </p:cNvPr>
          <p:cNvSpPr txBox="1">
            <a:spLocks/>
          </p:cNvSpPr>
          <p:nvPr/>
        </p:nvSpPr>
        <p:spPr>
          <a:xfrm>
            <a:off x="5222112" y="222341"/>
            <a:ext cx="3746042" cy="4150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tx2"/>
                </a:solidFill>
                <a:cs typeface="Calibri"/>
              </a:rPr>
              <a:t>Compiling and Printing of a Graduation Program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693D390-F431-1C04-9C9B-DE187FC0B842}"/>
              </a:ext>
            </a:extLst>
          </p:cNvPr>
          <p:cNvSpPr txBox="1">
            <a:spLocks/>
          </p:cNvSpPr>
          <p:nvPr/>
        </p:nvSpPr>
        <p:spPr>
          <a:xfrm>
            <a:off x="175846" y="222340"/>
            <a:ext cx="3746042" cy="4150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cs typeface="Calibri"/>
              </a:rPr>
              <a:t>Printing of Graduation Entrance Cards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F990E-12D1-6692-ADA7-402B50B84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05" y="1251896"/>
            <a:ext cx="2924007" cy="3284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33C90-A08B-71FB-0371-F84CB185B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382" y="2061109"/>
            <a:ext cx="2924007" cy="14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52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1237828" y="2383064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Draw out your business process.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10 min - Group</a:t>
            </a:r>
          </a:p>
        </p:txBody>
      </p:sp>
      <p:grpSp>
        <p:nvGrpSpPr>
          <p:cNvPr id="15" name="Google Shape;11041;p96">
            <a:extLst>
              <a:ext uri="{FF2B5EF4-FFF2-40B4-BE49-F238E27FC236}">
                <a16:creationId xmlns:a16="http://schemas.microsoft.com/office/drawing/2014/main" id="{1F913F18-001A-BF2D-E793-D2E6924E73E3}"/>
              </a:ext>
            </a:extLst>
          </p:cNvPr>
          <p:cNvGrpSpPr/>
          <p:nvPr/>
        </p:nvGrpSpPr>
        <p:grpSpPr>
          <a:xfrm>
            <a:off x="4054947" y="970367"/>
            <a:ext cx="1034105" cy="1033103"/>
            <a:chOff x="7978465" y="1969392"/>
            <a:chExt cx="361147" cy="360797"/>
          </a:xfrm>
          <a:solidFill>
            <a:schemeClr val="tx2"/>
          </a:solidFill>
        </p:grpSpPr>
        <p:sp>
          <p:nvSpPr>
            <p:cNvPr id="16" name="Google Shape;11042;p96">
              <a:extLst>
                <a:ext uri="{FF2B5EF4-FFF2-40B4-BE49-F238E27FC236}">
                  <a16:creationId xmlns:a16="http://schemas.microsoft.com/office/drawing/2014/main" id="{949746BA-A443-BA7D-9A49-BBAF65789D20}"/>
                </a:ext>
              </a:extLst>
            </p:cNvPr>
            <p:cNvSpPr/>
            <p:nvPr/>
          </p:nvSpPr>
          <p:spPr>
            <a:xfrm>
              <a:off x="8136871" y="2285821"/>
              <a:ext cx="44368" cy="44368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1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691" y="1072"/>
                  </a:cubicBezTo>
                  <a:cubicBezTo>
                    <a:pt x="488" y="1072"/>
                    <a:pt x="322" y="905"/>
                    <a:pt x="322" y="703"/>
                  </a:cubicBezTo>
                  <a:cubicBezTo>
                    <a:pt x="322" y="488"/>
                    <a:pt x="488" y="322"/>
                    <a:pt x="691" y="322"/>
                  </a:cubicBezTo>
                  <a:close/>
                  <a:moveTo>
                    <a:pt x="691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691" y="1393"/>
                  </a:cubicBezTo>
                  <a:cubicBezTo>
                    <a:pt x="1084" y="1393"/>
                    <a:pt x="1393" y="1084"/>
                    <a:pt x="1393" y="703"/>
                  </a:cubicBezTo>
                  <a:cubicBezTo>
                    <a:pt x="1393" y="310"/>
                    <a:pt x="1084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1043;p96">
              <a:extLst>
                <a:ext uri="{FF2B5EF4-FFF2-40B4-BE49-F238E27FC236}">
                  <a16:creationId xmlns:a16="http://schemas.microsoft.com/office/drawing/2014/main" id="{3ED799F1-9542-D20B-E043-21BF9DEE47E3}"/>
                </a:ext>
              </a:extLst>
            </p:cNvPr>
            <p:cNvSpPr/>
            <p:nvPr/>
          </p:nvSpPr>
          <p:spPr>
            <a:xfrm>
              <a:off x="8210010" y="2121719"/>
              <a:ext cx="56112" cy="56112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334"/>
                  </a:moveTo>
                  <a:cubicBezTo>
                    <a:pt x="1191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3" y="1430"/>
                    <a:pt x="333" y="1191"/>
                    <a:pt x="333" y="882"/>
                  </a:cubicBezTo>
                  <a:cubicBezTo>
                    <a:pt x="333" y="584"/>
                    <a:pt x="572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93" y="1763"/>
                    <a:pt x="881" y="1763"/>
                  </a:cubicBezTo>
                  <a:cubicBezTo>
                    <a:pt x="1357" y="1763"/>
                    <a:pt x="1762" y="1370"/>
                    <a:pt x="1762" y="882"/>
                  </a:cubicBezTo>
                  <a:cubicBezTo>
                    <a:pt x="1762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044;p96">
              <a:extLst>
                <a:ext uri="{FF2B5EF4-FFF2-40B4-BE49-F238E27FC236}">
                  <a16:creationId xmlns:a16="http://schemas.microsoft.com/office/drawing/2014/main" id="{08931E32-82A7-1C50-157D-01B1CDBE05A3}"/>
                </a:ext>
              </a:extLst>
            </p:cNvPr>
            <p:cNvSpPr/>
            <p:nvPr/>
          </p:nvSpPr>
          <p:spPr>
            <a:xfrm>
              <a:off x="8051987" y="2121719"/>
              <a:ext cx="55730" cy="56112"/>
            </a:xfrm>
            <a:custGeom>
              <a:avLst/>
              <a:gdLst/>
              <a:ahLst/>
              <a:cxnLst/>
              <a:rect l="l" t="t" r="r" b="b"/>
              <a:pathLst>
                <a:path w="1751" h="1763" extrusionOk="0">
                  <a:moveTo>
                    <a:pt x="881" y="334"/>
                  </a:moveTo>
                  <a:cubicBezTo>
                    <a:pt x="1179" y="334"/>
                    <a:pt x="1429" y="572"/>
                    <a:pt x="1429" y="882"/>
                  </a:cubicBezTo>
                  <a:cubicBezTo>
                    <a:pt x="1417" y="1180"/>
                    <a:pt x="1179" y="1430"/>
                    <a:pt x="881" y="1430"/>
                  </a:cubicBezTo>
                  <a:cubicBezTo>
                    <a:pt x="584" y="1430"/>
                    <a:pt x="322" y="1191"/>
                    <a:pt x="322" y="882"/>
                  </a:cubicBezTo>
                  <a:cubicBezTo>
                    <a:pt x="322" y="572"/>
                    <a:pt x="560" y="334"/>
                    <a:pt x="881" y="334"/>
                  </a:cubicBezTo>
                  <a:close/>
                  <a:moveTo>
                    <a:pt x="881" y="1"/>
                  </a:moveTo>
                  <a:cubicBezTo>
                    <a:pt x="405" y="1"/>
                    <a:pt x="0" y="394"/>
                    <a:pt x="0" y="882"/>
                  </a:cubicBezTo>
                  <a:cubicBezTo>
                    <a:pt x="0" y="1358"/>
                    <a:pt x="381" y="1763"/>
                    <a:pt x="881" y="1763"/>
                  </a:cubicBezTo>
                  <a:cubicBezTo>
                    <a:pt x="1357" y="1763"/>
                    <a:pt x="1750" y="1370"/>
                    <a:pt x="1750" y="882"/>
                  </a:cubicBezTo>
                  <a:cubicBezTo>
                    <a:pt x="1750" y="406"/>
                    <a:pt x="1357" y="1"/>
                    <a:pt x="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1045;p96">
              <a:extLst>
                <a:ext uri="{FF2B5EF4-FFF2-40B4-BE49-F238E27FC236}">
                  <a16:creationId xmlns:a16="http://schemas.microsoft.com/office/drawing/2014/main" id="{D9301911-AF03-590F-A94C-AF12E1F88850}"/>
                </a:ext>
              </a:extLst>
            </p:cNvPr>
            <p:cNvSpPr/>
            <p:nvPr/>
          </p:nvSpPr>
          <p:spPr>
            <a:xfrm>
              <a:off x="7978465" y="2285821"/>
              <a:ext cx="44749" cy="44368"/>
            </a:xfrm>
            <a:custGeom>
              <a:avLst/>
              <a:gdLst/>
              <a:ahLst/>
              <a:cxnLst/>
              <a:rect l="l" t="t" r="r" b="b"/>
              <a:pathLst>
                <a:path w="1406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9" y="1072"/>
                    <a:pt x="334" y="905"/>
                    <a:pt x="334" y="703"/>
                  </a:cubicBezTo>
                  <a:cubicBezTo>
                    <a:pt x="334" y="488"/>
                    <a:pt x="489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1046;p96">
              <a:extLst>
                <a:ext uri="{FF2B5EF4-FFF2-40B4-BE49-F238E27FC236}">
                  <a16:creationId xmlns:a16="http://schemas.microsoft.com/office/drawing/2014/main" id="{32E1EA80-7D86-4AA4-94BF-8C5F850FBE28}"/>
                </a:ext>
              </a:extLst>
            </p:cNvPr>
            <p:cNvSpPr/>
            <p:nvPr/>
          </p:nvSpPr>
          <p:spPr>
            <a:xfrm>
              <a:off x="8294894" y="2285821"/>
              <a:ext cx="44718" cy="44368"/>
            </a:xfrm>
            <a:custGeom>
              <a:avLst/>
              <a:gdLst/>
              <a:ahLst/>
              <a:cxnLst/>
              <a:rect l="l" t="t" r="r" b="b"/>
              <a:pathLst>
                <a:path w="1405" h="1394" extrusionOk="0">
                  <a:moveTo>
                    <a:pt x="703" y="322"/>
                  </a:moveTo>
                  <a:cubicBezTo>
                    <a:pt x="905" y="322"/>
                    <a:pt x="1072" y="488"/>
                    <a:pt x="1072" y="703"/>
                  </a:cubicBezTo>
                  <a:cubicBezTo>
                    <a:pt x="1072" y="905"/>
                    <a:pt x="893" y="1072"/>
                    <a:pt x="703" y="1072"/>
                  </a:cubicBezTo>
                  <a:cubicBezTo>
                    <a:pt x="488" y="1072"/>
                    <a:pt x="333" y="905"/>
                    <a:pt x="333" y="703"/>
                  </a:cubicBezTo>
                  <a:cubicBezTo>
                    <a:pt x="333" y="488"/>
                    <a:pt x="488" y="322"/>
                    <a:pt x="703" y="322"/>
                  </a:cubicBez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703"/>
                  </a:cubicBezTo>
                  <a:cubicBezTo>
                    <a:pt x="0" y="1084"/>
                    <a:pt x="310" y="1393"/>
                    <a:pt x="703" y="1393"/>
                  </a:cubicBezTo>
                  <a:cubicBezTo>
                    <a:pt x="1084" y="1393"/>
                    <a:pt x="1405" y="1084"/>
                    <a:pt x="1405" y="703"/>
                  </a:cubicBezTo>
                  <a:cubicBezTo>
                    <a:pt x="1405" y="310"/>
                    <a:pt x="1084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1047;p96">
              <a:extLst>
                <a:ext uri="{FF2B5EF4-FFF2-40B4-BE49-F238E27FC236}">
                  <a16:creationId xmlns:a16="http://schemas.microsoft.com/office/drawing/2014/main" id="{FBB6161E-2B9E-6294-FBDC-A85DAF482023}"/>
                </a:ext>
              </a:extLst>
            </p:cNvPr>
            <p:cNvSpPr/>
            <p:nvPr/>
          </p:nvSpPr>
          <p:spPr>
            <a:xfrm>
              <a:off x="8119811" y="1969392"/>
              <a:ext cx="78455" cy="78487"/>
            </a:xfrm>
            <a:custGeom>
              <a:avLst/>
              <a:gdLst/>
              <a:ahLst/>
              <a:cxnLst/>
              <a:rect l="l" t="t" r="r" b="b"/>
              <a:pathLst>
                <a:path w="2465" h="2466" extrusionOk="0">
                  <a:moveTo>
                    <a:pt x="1227" y="346"/>
                  </a:moveTo>
                  <a:cubicBezTo>
                    <a:pt x="1727" y="346"/>
                    <a:pt x="2120" y="739"/>
                    <a:pt x="2120" y="1239"/>
                  </a:cubicBezTo>
                  <a:cubicBezTo>
                    <a:pt x="2120" y="1727"/>
                    <a:pt x="1727" y="2132"/>
                    <a:pt x="1227" y="2132"/>
                  </a:cubicBezTo>
                  <a:cubicBezTo>
                    <a:pt x="739" y="2132"/>
                    <a:pt x="334" y="1727"/>
                    <a:pt x="334" y="1239"/>
                  </a:cubicBezTo>
                  <a:cubicBezTo>
                    <a:pt x="334" y="739"/>
                    <a:pt x="739" y="346"/>
                    <a:pt x="1227" y="346"/>
                  </a:cubicBezTo>
                  <a:close/>
                  <a:moveTo>
                    <a:pt x="1227" y="1"/>
                  </a:moveTo>
                  <a:cubicBezTo>
                    <a:pt x="548" y="1"/>
                    <a:pt x="0" y="548"/>
                    <a:pt x="0" y="1239"/>
                  </a:cubicBezTo>
                  <a:cubicBezTo>
                    <a:pt x="0" y="1917"/>
                    <a:pt x="548" y="2465"/>
                    <a:pt x="1227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05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1048;p96">
              <a:extLst>
                <a:ext uri="{FF2B5EF4-FFF2-40B4-BE49-F238E27FC236}">
                  <a16:creationId xmlns:a16="http://schemas.microsoft.com/office/drawing/2014/main" id="{3F2723F2-F8E7-9E40-5DE5-B5E3382AFF15}"/>
                </a:ext>
              </a:extLst>
            </p:cNvPr>
            <p:cNvSpPr/>
            <p:nvPr/>
          </p:nvSpPr>
          <p:spPr>
            <a:xfrm>
              <a:off x="8012202" y="2189575"/>
              <a:ext cx="134917" cy="89690"/>
            </a:xfrm>
            <a:custGeom>
              <a:avLst/>
              <a:gdLst/>
              <a:ahLst/>
              <a:cxnLst/>
              <a:rect l="l" t="t" r="r" b="b"/>
              <a:pathLst>
                <a:path w="4239" h="2818" extrusionOk="0">
                  <a:moveTo>
                    <a:pt x="2107" y="0"/>
                  </a:moveTo>
                  <a:cubicBezTo>
                    <a:pt x="2024" y="0"/>
                    <a:pt x="1953" y="71"/>
                    <a:pt x="1953" y="167"/>
                  </a:cubicBezTo>
                  <a:lnTo>
                    <a:pt x="1953" y="1417"/>
                  </a:lnTo>
                  <a:lnTo>
                    <a:pt x="1072" y="1417"/>
                  </a:lnTo>
                  <a:cubicBezTo>
                    <a:pt x="822" y="1417"/>
                    <a:pt x="583" y="1560"/>
                    <a:pt x="464" y="1786"/>
                  </a:cubicBezTo>
                  <a:lnTo>
                    <a:pt x="48" y="2560"/>
                  </a:lnTo>
                  <a:cubicBezTo>
                    <a:pt x="0" y="2631"/>
                    <a:pt x="24" y="2738"/>
                    <a:pt x="119" y="2786"/>
                  </a:cubicBezTo>
                  <a:cubicBezTo>
                    <a:pt x="143" y="2798"/>
                    <a:pt x="167" y="2798"/>
                    <a:pt x="191" y="2798"/>
                  </a:cubicBezTo>
                  <a:cubicBezTo>
                    <a:pt x="250" y="2798"/>
                    <a:pt x="310" y="2774"/>
                    <a:pt x="345" y="2715"/>
                  </a:cubicBezTo>
                  <a:lnTo>
                    <a:pt x="762" y="1941"/>
                  </a:lnTo>
                  <a:cubicBezTo>
                    <a:pt x="822" y="1822"/>
                    <a:pt x="953" y="1738"/>
                    <a:pt x="1083" y="1738"/>
                  </a:cubicBezTo>
                  <a:lnTo>
                    <a:pt x="3167" y="1738"/>
                  </a:lnTo>
                  <a:cubicBezTo>
                    <a:pt x="3298" y="1738"/>
                    <a:pt x="3417" y="1822"/>
                    <a:pt x="3500" y="1941"/>
                  </a:cubicBezTo>
                  <a:lnTo>
                    <a:pt x="3917" y="2727"/>
                  </a:lnTo>
                  <a:cubicBezTo>
                    <a:pt x="3943" y="2778"/>
                    <a:pt x="4006" y="2817"/>
                    <a:pt x="4066" y="2817"/>
                  </a:cubicBezTo>
                  <a:cubicBezTo>
                    <a:pt x="4089" y="2817"/>
                    <a:pt x="4112" y="2811"/>
                    <a:pt x="4131" y="2798"/>
                  </a:cubicBezTo>
                  <a:cubicBezTo>
                    <a:pt x="4215" y="2774"/>
                    <a:pt x="4239" y="2667"/>
                    <a:pt x="4191" y="2572"/>
                  </a:cubicBezTo>
                  <a:lnTo>
                    <a:pt x="3774" y="1786"/>
                  </a:lnTo>
                  <a:cubicBezTo>
                    <a:pt x="3655" y="1560"/>
                    <a:pt x="3417" y="1417"/>
                    <a:pt x="3155" y="1417"/>
                  </a:cubicBezTo>
                  <a:lnTo>
                    <a:pt x="2274" y="1417"/>
                  </a:lnTo>
                  <a:lnTo>
                    <a:pt x="2274" y="167"/>
                  </a:lnTo>
                  <a:cubicBezTo>
                    <a:pt x="2274" y="71"/>
                    <a:pt x="2203" y="0"/>
                    <a:pt x="21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1049;p96">
              <a:extLst>
                <a:ext uri="{FF2B5EF4-FFF2-40B4-BE49-F238E27FC236}">
                  <a16:creationId xmlns:a16="http://schemas.microsoft.com/office/drawing/2014/main" id="{BD0AF25F-6001-3A26-2B3C-1B7A5D833B9C}"/>
                </a:ext>
              </a:extLst>
            </p:cNvPr>
            <p:cNvSpPr/>
            <p:nvPr/>
          </p:nvSpPr>
          <p:spPr>
            <a:xfrm>
              <a:off x="8099346" y="2059973"/>
              <a:ext cx="119385" cy="56016"/>
            </a:xfrm>
            <a:custGeom>
              <a:avLst/>
              <a:gdLst/>
              <a:ahLst/>
              <a:cxnLst/>
              <a:rect l="l" t="t" r="r" b="b"/>
              <a:pathLst>
                <a:path w="3751" h="1760" extrusionOk="0">
                  <a:moveTo>
                    <a:pt x="1870" y="0"/>
                  </a:moveTo>
                  <a:cubicBezTo>
                    <a:pt x="1786" y="0"/>
                    <a:pt x="1715" y="72"/>
                    <a:pt x="1715" y="155"/>
                  </a:cubicBezTo>
                  <a:lnTo>
                    <a:pt x="1715" y="714"/>
                  </a:lnTo>
                  <a:lnTo>
                    <a:pt x="774" y="714"/>
                  </a:lnTo>
                  <a:cubicBezTo>
                    <a:pt x="584" y="714"/>
                    <a:pt x="405" y="810"/>
                    <a:pt x="310" y="988"/>
                  </a:cubicBezTo>
                  <a:lnTo>
                    <a:pt x="48" y="1512"/>
                  </a:lnTo>
                  <a:cubicBezTo>
                    <a:pt x="0" y="1584"/>
                    <a:pt x="24" y="1691"/>
                    <a:pt x="120" y="1738"/>
                  </a:cubicBezTo>
                  <a:cubicBezTo>
                    <a:pt x="141" y="1753"/>
                    <a:pt x="167" y="1760"/>
                    <a:pt x="192" y="1760"/>
                  </a:cubicBezTo>
                  <a:cubicBezTo>
                    <a:pt x="251" y="1760"/>
                    <a:pt x="313" y="1725"/>
                    <a:pt x="346" y="1667"/>
                  </a:cubicBezTo>
                  <a:lnTo>
                    <a:pt x="608" y="1143"/>
                  </a:lnTo>
                  <a:cubicBezTo>
                    <a:pt x="643" y="1084"/>
                    <a:pt x="715" y="1036"/>
                    <a:pt x="774" y="1036"/>
                  </a:cubicBezTo>
                  <a:lnTo>
                    <a:pt x="2977" y="1036"/>
                  </a:lnTo>
                  <a:cubicBezTo>
                    <a:pt x="3048" y="1036"/>
                    <a:pt x="3108" y="1084"/>
                    <a:pt x="3144" y="1143"/>
                  </a:cubicBezTo>
                  <a:lnTo>
                    <a:pt x="3406" y="1667"/>
                  </a:lnTo>
                  <a:cubicBezTo>
                    <a:pt x="3441" y="1727"/>
                    <a:pt x="3501" y="1750"/>
                    <a:pt x="3560" y="1750"/>
                  </a:cubicBezTo>
                  <a:cubicBezTo>
                    <a:pt x="3584" y="1750"/>
                    <a:pt x="3620" y="1750"/>
                    <a:pt x="3632" y="1738"/>
                  </a:cubicBezTo>
                  <a:cubicBezTo>
                    <a:pt x="3715" y="1691"/>
                    <a:pt x="3751" y="1584"/>
                    <a:pt x="3703" y="1512"/>
                  </a:cubicBezTo>
                  <a:lnTo>
                    <a:pt x="3441" y="988"/>
                  </a:lnTo>
                  <a:cubicBezTo>
                    <a:pt x="3346" y="810"/>
                    <a:pt x="3168" y="714"/>
                    <a:pt x="2977" y="714"/>
                  </a:cubicBezTo>
                  <a:lnTo>
                    <a:pt x="2036" y="714"/>
                  </a:lnTo>
                  <a:lnTo>
                    <a:pt x="2036" y="155"/>
                  </a:lnTo>
                  <a:cubicBezTo>
                    <a:pt x="2036" y="72"/>
                    <a:pt x="1965" y="0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1050;p96">
              <a:extLst>
                <a:ext uri="{FF2B5EF4-FFF2-40B4-BE49-F238E27FC236}">
                  <a16:creationId xmlns:a16="http://schemas.microsoft.com/office/drawing/2014/main" id="{B8849895-2EC2-3F8C-EB2D-81F615CDFAD8}"/>
                </a:ext>
              </a:extLst>
            </p:cNvPr>
            <p:cNvSpPr/>
            <p:nvPr/>
          </p:nvSpPr>
          <p:spPr>
            <a:xfrm>
              <a:off x="8170194" y="2189925"/>
              <a:ext cx="135331" cy="89849"/>
            </a:xfrm>
            <a:custGeom>
              <a:avLst/>
              <a:gdLst/>
              <a:ahLst/>
              <a:cxnLst/>
              <a:rect l="l" t="t" r="r" b="b"/>
              <a:pathLst>
                <a:path w="4252" h="2823" extrusionOk="0">
                  <a:moveTo>
                    <a:pt x="2132" y="1"/>
                  </a:moveTo>
                  <a:cubicBezTo>
                    <a:pt x="2049" y="1"/>
                    <a:pt x="1965" y="84"/>
                    <a:pt x="1965" y="168"/>
                  </a:cubicBezTo>
                  <a:lnTo>
                    <a:pt x="1965" y="1418"/>
                  </a:lnTo>
                  <a:lnTo>
                    <a:pt x="1096" y="1418"/>
                  </a:lnTo>
                  <a:cubicBezTo>
                    <a:pt x="834" y="1418"/>
                    <a:pt x="596" y="1573"/>
                    <a:pt x="465" y="1787"/>
                  </a:cubicBezTo>
                  <a:lnTo>
                    <a:pt x="49" y="2585"/>
                  </a:lnTo>
                  <a:cubicBezTo>
                    <a:pt x="1" y="2656"/>
                    <a:pt x="37" y="2763"/>
                    <a:pt x="120" y="2799"/>
                  </a:cubicBezTo>
                  <a:cubicBezTo>
                    <a:pt x="148" y="2815"/>
                    <a:pt x="177" y="2823"/>
                    <a:pt x="205" y="2823"/>
                  </a:cubicBezTo>
                  <a:cubicBezTo>
                    <a:pt x="262" y="2823"/>
                    <a:pt x="314" y="2791"/>
                    <a:pt x="346" y="2727"/>
                  </a:cubicBezTo>
                  <a:lnTo>
                    <a:pt x="763" y="1942"/>
                  </a:lnTo>
                  <a:cubicBezTo>
                    <a:pt x="822" y="1823"/>
                    <a:pt x="953" y="1751"/>
                    <a:pt x="1096" y="1751"/>
                  </a:cubicBezTo>
                  <a:lnTo>
                    <a:pt x="3180" y="1751"/>
                  </a:lnTo>
                  <a:cubicBezTo>
                    <a:pt x="3311" y="1751"/>
                    <a:pt x="3430" y="1823"/>
                    <a:pt x="3501" y="1942"/>
                  </a:cubicBezTo>
                  <a:lnTo>
                    <a:pt x="3918" y="2716"/>
                  </a:lnTo>
                  <a:cubicBezTo>
                    <a:pt x="3954" y="2775"/>
                    <a:pt x="4013" y="2799"/>
                    <a:pt x="4073" y="2799"/>
                  </a:cubicBezTo>
                  <a:cubicBezTo>
                    <a:pt x="4097" y="2799"/>
                    <a:pt x="4132" y="2799"/>
                    <a:pt x="4144" y="2787"/>
                  </a:cubicBezTo>
                  <a:cubicBezTo>
                    <a:pt x="4216" y="2763"/>
                    <a:pt x="4251" y="2656"/>
                    <a:pt x="4204" y="2561"/>
                  </a:cubicBezTo>
                  <a:lnTo>
                    <a:pt x="3787" y="1787"/>
                  </a:lnTo>
                  <a:cubicBezTo>
                    <a:pt x="3668" y="1573"/>
                    <a:pt x="3430" y="1418"/>
                    <a:pt x="3180" y="1418"/>
                  </a:cubicBezTo>
                  <a:lnTo>
                    <a:pt x="2299" y="1418"/>
                  </a:lnTo>
                  <a:lnTo>
                    <a:pt x="2299" y="168"/>
                  </a:lnTo>
                  <a:cubicBezTo>
                    <a:pt x="2299" y="84"/>
                    <a:pt x="2227" y="1"/>
                    <a:pt x="2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98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1237828" y="2383064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What do need to report on?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Join at menti.com | use code 72242496</a:t>
            </a:r>
          </a:p>
        </p:txBody>
      </p:sp>
      <p:grpSp>
        <p:nvGrpSpPr>
          <p:cNvPr id="3" name="Google Shape;11058;p96">
            <a:extLst>
              <a:ext uri="{FF2B5EF4-FFF2-40B4-BE49-F238E27FC236}">
                <a16:creationId xmlns:a16="http://schemas.microsoft.com/office/drawing/2014/main" id="{9222163F-5CB2-9640-3177-4D4AB5F5A34B}"/>
              </a:ext>
            </a:extLst>
          </p:cNvPr>
          <p:cNvGrpSpPr/>
          <p:nvPr/>
        </p:nvGrpSpPr>
        <p:grpSpPr>
          <a:xfrm>
            <a:off x="3902509" y="881468"/>
            <a:ext cx="1070964" cy="1005949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4" name="Google Shape;11059;p96">
              <a:extLst>
                <a:ext uri="{FF2B5EF4-FFF2-40B4-BE49-F238E27FC236}">
                  <a16:creationId xmlns:a16="http://schemas.microsoft.com/office/drawing/2014/main" id="{94A8BE7D-00A6-7DD5-BCD3-42F29135CF23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1060;p96">
              <a:extLst>
                <a:ext uri="{FF2B5EF4-FFF2-40B4-BE49-F238E27FC236}">
                  <a16:creationId xmlns:a16="http://schemas.microsoft.com/office/drawing/2014/main" id="{CC9134AC-A404-CC92-945B-D51E380A6F20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1061;p96">
              <a:extLst>
                <a:ext uri="{FF2B5EF4-FFF2-40B4-BE49-F238E27FC236}">
                  <a16:creationId xmlns:a16="http://schemas.microsoft.com/office/drawing/2014/main" id="{168D59F6-C483-20A6-0903-FBF3C04E5294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1062;p96">
              <a:extLst>
                <a:ext uri="{FF2B5EF4-FFF2-40B4-BE49-F238E27FC236}">
                  <a16:creationId xmlns:a16="http://schemas.microsoft.com/office/drawing/2014/main" id="{21411CF3-A416-E8E9-2369-1FBFC61345D7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1063;p96">
              <a:extLst>
                <a:ext uri="{FF2B5EF4-FFF2-40B4-BE49-F238E27FC236}">
                  <a16:creationId xmlns:a16="http://schemas.microsoft.com/office/drawing/2014/main" id="{18F75655-E936-DB09-9D62-17CB494EB9AE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1064;p96">
              <a:extLst>
                <a:ext uri="{FF2B5EF4-FFF2-40B4-BE49-F238E27FC236}">
                  <a16:creationId xmlns:a16="http://schemas.microsoft.com/office/drawing/2014/main" id="{6AD30F98-2CCB-1E95-3FDF-795686895592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1065;p96">
              <a:extLst>
                <a:ext uri="{FF2B5EF4-FFF2-40B4-BE49-F238E27FC236}">
                  <a16:creationId xmlns:a16="http://schemas.microsoft.com/office/drawing/2014/main" id="{BDE79120-BC19-C8B4-5ED5-35FA149A2B3E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305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181D6B3-78C0-7D45-4978-F300BFD21085}"/>
              </a:ext>
            </a:extLst>
          </p:cNvPr>
          <p:cNvSpPr txBox="1">
            <a:spLocks/>
          </p:cNvSpPr>
          <p:nvPr/>
        </p:nvSpPr>
        <p:spPr>
          <a:xfrm>
            <a:off x="1515637" y="380537"/>
            <a:ext cx="6112727" cy="3794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rgbClr val="244C5B"/>
                </a:solidFill>
              </a:rPr>
              <a:t>Contributors​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8A93D-1C83-FA68-4E05-F3C928FAC104}"/>
              </a:ext>
            </a:extLst>
          </p:cNvPr>
          <p:cNvSpPr txBox="1"/>
          <p:nvPr/>
        </p:nvSpPr>
        <p:spPr>
          <a:xfrm flipH="1">
            <a:off x="573802" y="1417321"/>
            <a:ext cx="19955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Pravie Govender Pravie.Govender@adaptit.com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Roboto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B7C915D-77E4-6F35-33F0-3EA3DFA4C748}"/>
              </a:ext>
            </a:extLst>
          </p:cNvPr>
          <p:cNvSpPr txBox="1"/>
          <p:nvPr/>
        </p:nvSpPr>
        <p:spPr>
          <a:xfrm flipH="1">
            <a:off x="3539513" y="1417321"/>
            <a:ext cx="19955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Clinton Naidu Clinton.Naidu@adaptit.com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4531F94-1521-4E2A-088F-27243FCABC4F}"/>
              </a:ext>
            </a:extLst>
          </p:cNvPr>
          <p:cNvSpPr txBox="1"/>
          <p:nvPr/>
        </p:nvSpPr>
        <p:spPr>
          <a:xfrm flipH="1">
            <a:off x="6501007" y="1417321"/>
            <a:ext cx="19955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Linda Putu linda.putu@adaptit.com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6A52043-3C40-3B03-E953-D19C9D3F5545}"/>
              </a:ext>
            </a:extLst>
          </p:cNvPr>
          <p:cNvSpPr txBox="1"/>
          <p:nvPr/>
        </p:nvSpPr>
        <p:spPr>
          <a:xfrm flipH="1">
            <a:off x="573802" y="2669440"/>
            <a:ext cx="19955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Thato Mthembu Thato.Mthembu@adaptit.com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5A2B063-9BD2-4745-4DC5-FC7ABCE2AD86}"/>
              </a:ext>
            </a:extLst>
          </p:cNvPr>
          <p:cNvSpPr txBox="1"/>
          <p:nvPr/>
        </p:nvSpPr>
        <p:spPr>
          <a:xfrm flipH="1">
            <a:off x="3434046" y="2669440"/>
            <a:ext cx="2206463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Calibri"/>
                <a:ea typeface="+mn-lt"/>
                <a:cs typeface="Calibri"/>
              </a:rPr>
              <a:t>David Goodrum</a:t>
            </a:r>
            <a:endParaRPr lang="en-US" dirty="0"/>
          </a:p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david.goodrum@adaptit.com</a:t>
            </a:r>
            <a:endParaRPr lang="en-US" dirty="0"/>
          </a:p>
          <a:p>
            <a:pPr algn="ctr"/>
            <a:endParaRPr lang="en-US" sz="1100" dirty="0">
              <a:solidFill>
                <a:srgbClr val="164052"/>
              </a:solidFill>
              <a:latin typeface="+mj-lt"/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7376D7-2D82-9BDD-F168-4325B92FFABD}"/>
              </a:ext>
            </a:extLst>
          </p:cNvPr>
          <p:cNvGrpSpPr/>
          <p:nvPr/>
        </p:nvGrpSpPr>
        <p:grpSpPr>
          <a:xfrm>
            <a:off x="1312066" y="947291"/>
            <a:ext cx="517541" cy="460665"/>
            <a:chOff x="1926018" y="2272350"/>
            <a:chExt cx="677403" cy="60295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F38107-BEB3-D892-E6B8-FFE4A6AD7E0E}"/>
                </a:ext>
              </a:extLst>
            </p:cNvPr>
            <p:cNvSpPr/>
            <p:nvPr/>
          </p:nvSpPr>
          <p:spPr>
            <a:xfrm>
              <a:off x="1926018" y="2272350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11" name="Graphic 14">
              <a:extLst>
                <a:ext uri="{FF2B5EF4-FFF2-40B4-BE49-F238E27FC236}">
                  <a16:creationId xmlns:a16="http://schemas.microsoft.com/office/drawing/2014/main" id="{0618DBD2-5C1A-FFDE-7862-95BA472A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55169" y="2373804"/>
              <a:ext cx="419100" cy="4000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91875C-9E8A-B0AC-8100-4F46F5645D8A}"/>
              </a:ext>
            </a:extLst>
          </p:cNvPr>
          <p:cNvGrpSpPr/>
          <p:nvPr/>
        </p:nvGrpSpPr>
        <p:grpSpPr>
          <a:xfrm>
            <a:off x="4277777" y="947291"/>
            <a:ext cx="517541" cy="460665"/>
            <a:chOff x="2069583" y="2415915"/>
            <a:chExt cx="677403" cy="60295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ECFB92-969D-31FF-B96E-EE2A5D417CE2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14" name="Graphic 14">
              <a:extLst>
                <a:ext uri="{FF2B5EF4-FFF2-40B4-BE49-F238E27FC236}">
                  <a16:creationId xmlns:a16="http://schemas.microsoft.com/office/drawing/2014/main" id="{4939BC4D-3D40-B6D2-DEED-E6B228C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A4F4AE-715E-867C-A67F-022A86571C91}"/>
              </a:ext>
            </a:extLst>
          </p:cNvPr>
          <p:cNvGrpSpPr/>
          <p:nvPr/>
        </p:nvGrpSpPr>
        <p:grpSpPr>
          <a:xfrm>
            <a:off x="7239271" y="947291"/>
            <a:ext cx="517541" cy="460665"/>
            <a:chOff x="2069583" y="2415915"/>
            <a:chExt cx="677403" cy="60295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DE7705-3E5A-AC51-9873-F66A4B5CEEA0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17" name="Graphic 14">
              <a:extLst>
                <a:ext uri="{FF2B5EF4-FFF2-40B4-BE49-F238E27FC236}">
                  <a16:creationId xmlns:a16="http://schemas.microsoft.com/office/drawing/2014/main" id="{3495CCB2-FB55-DA89-F2D3-67FAB6D1E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D168B2-10A2-5766-73E0-7F1E554F094D}"/>
              </a:ext>
            </a:extLst>
          </p:cNvPr>
          <p:cNvGrpSpPr/>
          <p:nvPr/>
        </p:nvGrpSpPr>
        <p:grpSpPr>
          <a:xfrm>
            <a:off x="1312066" y="2140348"/>
            <a:ext cx="517541" cy="460665"/>
            <a:chOff x="2069583" y="2415915"/>
            <a:chExt cx="677403" cy="6029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4F0C0-7B12-C9C3-9DBB-E14FF9BE84FD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20" name="Graphic 14">
              <a:extLst>
                <a:ext uri="{FF2B5EF4-FFF2-40B4-BE49-F238E27FC236}">
                  <a16:creationId xmlns:a16="http://schemas.microsoft.com/office/drawing/2014/main" id="{491F99AA-1DBE-A5F4-EC7F-20AADE30A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9E0EB0-1F92-2491-D939-2E54642ABD81}"/>
              </a:ext>
            </a:extLst>
          </p:cNvPr>
          <p:cNvGrpSpPr/>
          <p:nvPr/>
        </p:nvGrpSpPr>
        <p:grpSpPr>
          <a:xfrm>
            <a:off x="4277777" y="2140348"/>
            <a:ext cx="517541" cy="460665"/>
            <a:chOff x="2069583" y="2415915"/>
            <a:chExt cx="677403" cy="60295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8B4BF87-65EF-6C9B-50F6-A138B34CA0C5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23" name="Graphic 14">
              <a:extLst>
                <a:ext uri="{FF2B5EF4-FFF2-40B4-BE49-F238E27FC236}">
                  <a16:creationId xmlns:a16="http://schemas.microsoft.com/office/drawing/2014/main" id="{1845BDC5-B002-0047-CC04-11B6C452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6F9F52F8-8EAA-F68E-10FC-B3A78FCFDCAC}"/>
              </a:ext>
            </a:extLst>
          </p:cNvPr>
          <p:cNvSpPr txBox="1"/>
          <p:nvPr/>
        </p:nvSpPr>
        <p:spPr>
          <a:xfrm flipH="1">
            <a:off x="6395540" y="2669441"/>
            <a:ext cx="220646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Shannon Naidoo Shannon.Naidoo@Adaptit.com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E245B5-BC1E-D092-ECAB-A10478B3F931}"/>
              </a:ext>
            </a:extLst>
          </p:cNvPr>
          <p:cNvGrpSpPr/>
          <p:nvPr/>
        </p:nvGrpSpPr>
        <p:grpSpPr>
          <a:xfrm>
            <a:off x="7239271" y="2140348"/>
            <a:ext cx="517541" cy="460665"/>
            <a:chOff x="2069583" y="2415915"/>
            <a:chExt cx="677403" cy="6029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723DCB6-16B1-2A46-E453-59B0C266B0CA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27" name="Graphic 14">
              <a:extLst>
                <a:ext uri="{FF2B5EF4-FFF2-40B4-BE49-F238E27FC236}">
                  <a16:creationId xmlns:a16="http://schemas.microsoft.com/office/drawing/2014/main" id="{13CD4310-8E3D-B932-7686-88A68E592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sp>
        <p:nvSpPr>
          <p:cNvPr id="28" name="TextBox 3">
            <a:extLst>
              <a:ext uri="{FF2B5EF4-FFF2-40B4-BE49-F238E27FC236}">
                <a16:creationId xmlns:a16="http://schemas.microsoft.com/office/drawing/2014/main" id="{746A07F3-A71B-6D21-7EAD-12B5A6705D4F}"/>
              </a:ext>
            </a:extLst>
          </p:cNvPr>
          <p:cNvSpPr txBox="1"/>
          <p:nvPr/>
        </p:nvSpPr>
        <p:spPr>
          <a:xfrm flipH="1">
            <a:off x="573802" y="3944476"/>
            <a:ext cx="206302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Claire Marais</a:t>
            </a:r>
            <a:endParaRPr lang="en-US" dirty="0"/>
          </a:p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 claire.marais@adaptit.com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3033A11B-A3B8-D532-B4FD-82AA3859E3BA}"/>
              </a:ext>
            </a:extLst>
          </p:cNvPr>
          <p:cNvSpPr txBox="1"/>
          <p:nvPr/>
        </p:nvSpPr>
        <p:spPr>
          <a:xfrm flipH="1">
            <a:off x="3434046" y="3944476"/>
            <a:ext cx="220646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Danielle Beetge Danielle.Beetge@adaptit.com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C745736-1C17-8A4E-B6E4-9857440C96C0}"/>
              </a:ext>
            </a:extLst>
          </p:cNvPr>
          <p:cNvGrpSpPr/>
          <p:nvPr/>
        </p:nvGrpSpPr>
        <p:grpSpPr>
          <a:xfrm>
            <a:off x="1312066" y="3415384"/>
            <a:ext cx="517541" cy="460665"/>
            <a:chOff x="2069583" y="2415915"/>
            <a:chExt cx="677403" cy="60295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7E3643-954B-C356-6EA9-E4CA630FF595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32" name="Graphic 14">
              <a:extLst>
                <a:ext uri="{FF2B5EF4-FFF2-40B4-BE49-F238E27FC236}">
                  <a16:creationId xmlns:a16="http://schemas.microsoft.com/office/drawing/2014/main" id="{8ADD3CC7-378D-D57E-F9BC-0E00DC35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532F76-E2B0-F958-8C9E-98B0453EE3BC}"/>
              </a:ext>
            </a:extLst>
          </p:cNvPr>
          <p:cNvGrpSpPr/>
          <p:nvPr/>
        </p:nvGrpSpPr>
        <p:grpSpPr>
          <a:xfrm>
            <a:off x="4277777" y="3415384"/>
            <a:ext cx="517541" cy="460665"/>
            <a:chOff x="2069583" y="2415915"/>
            <a:chExt cx="677403" cy="60295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F6B0F45-AD47-0D56-5273-FB5BA1A8E78F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35" name="Graphic 14">
              <a:extLst>
                <a:ext uri="{FF2B5EF4-FFF2-40B4-BE49-F238E27FC236}">
                  <a16:creationId xmlns:a16="http://schemas.microsoft.com/office/drawing/2014/main" id="{B97054E2-680E-D7E8-49CE-A02165386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  <p:sp>
        <p:nvSpPr>
          <p:cNvPr id="36" name="TextBox 3">
            <a:extLst>
              <a:ext uri="{FF2B5EF4-FFF2-40B4-BE49-F238E27FC236}">
                <a16:creationId xmlns:a16="http://schemas.microsoft.com/office/drawing/2014/main" id="{5352C553-2DFF-CBA8-0AD6-DAC9D492A932}"/>
              </a:ext>
            </a:extLst>
          </p:cNvPr>
          <p:cNvSpPr txBox="1"/>
          <p:nvPr/>
        </p:nvSpPr>
        <p:spPr>
          <a:xfrm flipH="1">
            <a:off x="6395540" y="3944476"/>
            <a:ext cx="220646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Robyn Harris</a:t>
            </a:r>
          </a:p>
          <a:p>
            <a:pPr algn="ctr"/>
            <a:r>
              <a:rPr lang="en-US" sz="1100" dirty="0">
                <a:solidFill>
                  <a:srgbClr val="164052"/>
                </a:solidFill>
                <a:latin typeface="+mj-lt"/>
                <a:ea typeface="+mn-lt"/>
                <a:cs typeface="+mn-lt"/>
              </a:rPr>
              <a:t>robyn.harris@adaptit.com </a:t>
            </a:r>
            <a:endParaRPr lang="en-US" sz="1100" dirty="0">
              <a:solidFill>
                <a:srgbClr val="164052"/>
              </a:solidFill>
              <a:latin typeface="+mj-lt"/>
              <a:ea typeface="Roboto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7963F8-EC00-6A97-78D3-B183DC5E783D}"/>
              </a:ext>
            </a:extLst>
          </p:cNvPr>
          <p:cNvGrpSpPr/>
          <p:nvPr/>
        </p:nvGrpSpPr>
        <p:grpSpPr>
          <a:xfrm>
            <a:off x="7239271" y="3415384"/>
            <a:ext cx="517541" cy="460665"/>
            <a:chOff x="2069583" y="2415915"/>
            <a:chExt cx="677403" cy="60295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9A554E6-ED4C-6EE0-50C1-00A6924785B8}"/>
                </a:ext>
              </a:extLst>
            </p:cNvPr>
            <p:cNvSpPr/>
            <p:nvPr/>
          </p:nvSpPr>
          <p:spPr>
            <a:xfrm>
              <a:off x="2069583" y="2415915"/>
              <a:ext cx="677403" cy="602959"/>
            </a:xfrm>
            <a:prstGeom prst="roundRect">
              <a:avLst/>
            </a:prstGeom>
            <a:solidFill>
              <a:srgbClr val="31B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>
                <a:latin typeface="+mj-lt"/>
              </a:endParaRPr>
            </a:p>
          </p:txBody>
        </p:sp>
        <p:pic>
          <p:nvPicPr>
            <p:cNvPr id="39" name="Graphic 14">
              <a:extLst>
                <a:ext uri="{FF2B5EF4-FFF2-40B4-BE49-F238E27FC236}">
                  <a16:creationId xmlns:a16="http://schemas.microsoft.com/office/drawing/2014/main" id="{61755ADA-9ABA-9A19-4257-0C92AAC06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98734" y="2517369"/>
              <a:ext cx="419100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854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93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1064407" y="2304236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Best practices are sets of methods and techniques that </a:t>
            </a:r>
            <a:r>
              <a:rPr lang="en-US" sz="2000" b="1" dirty="0">
                <a:solidFill>
                  <a:schemeClr val="accent2"/>
                </a:solidFill>
              </a:rPr>
              <a:t>produce optimal results, increase efficiency and develop structured processes.</a:t>
            </a:r>
          </a:p>
        </p:txBody>
      </p:sp>
      <p:grpSp>
        <p:nvGrpSpPr>
          <p:cNvPr id="12" name="Google Shape;10974;p96">
            <a:extLst>
              <a:ext uri="{FF2B5EF4-FFF2-40B4-BE49-F238E27FC236}">
                <a16:creationId xmlns:a16="http://schemas.microsoft.com/office/drawing/2014/main" id="{082823A7-36E8-4326-37A5-B0536DF53A5D}"/>
              </a:ext>
            </a:extLst>
          </p:cNvPr>
          <p:cNvGrpSpPr/>
          <p:nvPr/>
        </p:nvGrpSpPr>
        <p:grpSpPr>
          <a:xfrm>
            <a:off x="3585957" y="846528"/>
            <a:ext cx="1183810" cy="1003897"/>
            <a:chOff x="2661459" y="2015001"/>
            <a:chExt cx="322508" cy="273494"/>
          </a:xfrm>
          <a:solidFill>
            <a:schemeClr val="bg1"/>
          </a:solidFill>
        </p:grpSpPr>
        <p:sp>
          <p:nvSpPr>
            <p:cNvPr id="13" name="Google Shape;10975;p96">
              <a:extLst>
                <a:ext uri="{FF2B5EF4-FFF2-40B4-BE49-F238E27FC236}">
                  <a16:creationId xmlns:a16="http://schemas.microsoft.com/office/drawing/2014/main" id="{907800C2-5507-3F7E-247E-62EF2529CD73}"/>
                </a:ext>
              </a:extLst>
            </p:cNvPr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4" name="Google Shape;10976;p96">
              <a:extLst>
                <a:ext uri="{FF2B5EF4-FFF2-40B4-BE49-F238E27FC236}">
                  <a16:creationId xmlns:a16="http://schemas.microsoft.com/office/drawing/2014/main" id="{BAE64146-6ED0-87C0-C88C-453016A11A80}"/>
                </a:ext>
              </a:extLst>
            </p:cNvPr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125493" y="1236141"/>
            <a:ext cx="3826042" cy="1896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Easier to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Faster to 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Cheaper to develop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Creates supportive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4AAAD-D671-9A57-5218-3E7620931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91" r="3743"/>
          <a:stretch/>
        </p:blipFill>
        <p:spPr>
          <a:xfrm>
            <a:off x="4184018" y="556934"/>
            <a:ext cx="4023386" cy="38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7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4AAAD-D671-9A57-5218-3E7620931C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4506" b="14506"/>
          <a:stretch/>
        </p:blipFill>
        <p:spPr>
          <a:xfrm>
            <a:off x="4532774" y="0"/>
            <a:ext cx="4611225" cy="4368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353366" y="1570580"/>
            <a:ext cx="3826042" cy="1896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Easier to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Faster to use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Cheaper to develop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Creates supportive community</a:t>
            </a:r>
          </a:p>
        </p:txBody>
      </p:sp>
    </p:spTree>
    <p:extLst>
      <p:ext uri="{BB962C8B-B14F-4D97-AF65-F5344CB8AC3E}">
        <p14:creationId xmlns:p14="http://schemas.microsoft.com/office/powerpoint/2010/main" val="112381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378"/>
            <a:ext cx="8428482" cy="44275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2600" y="620307"/>
            <a:ext cx="8178799" cy="39076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1706" y="991832"/>
            <a:ext cx="208553" cy="253243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6262309" y="2333245"/>
            <a:ext cx="1819397" cy="974579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10362">
              <a:spcBef>
                <a:spcPts val="668"/>
              </a:spcBef>
            </a:pPr>
            <a:r>
              <a:rPr lang="en-US" sz="2136" b="1" kern="120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You are now part of that </a:t>
            </a:r>
            <a:r>
              <a:rPr lang="en-US" sz="2136" b="1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community</a:t>
            </a:r>
            <a:endParaRPr lang="en-US" sz="2400" b="1">
              <a:solidFill>
                <a:schemeClr val="bg2"/>
              </a:solidFill>
            </a:endParaRPr>
          </a:p>
        </p:txBody>
      </p:sp>
      <p:pic>
        <p:nvPicPr>
          <p:cNvPr id="3" name="Picture 2" descr="A bulletin board with many post-it notes&#10;&#10;Description automatically generated">
            <a:extLst>
              <a:ext uri="{FF2B5EF4-FFF2-40B4-BE49-F238E27FC236}">
                <a16:creationId xmlns:a16="http://schemas.microsoft.com/office/drawing/2014/main" id="{3033E88E-CBE1-94BC-5263-8FD967CF1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3927" r="13927"/>
          <a:stretch/>
        </p:blipFill>
        <p:spPr bwMode="auto">
          <a:xfrm>
            <a:off x="3519088" y="951627"/>
            <a:ext cx="1135407" cy="11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person pointing at a piece of paper&#10;&#10;Description automatically generated">
            <a:extLst>
              <a:ext uri="{FF2B5EF4-FFF2-40B4-BE49-F238E27FC236}">
                <a16:creationId xmlns:a16="http://schemas.microsoft.com/office/drawing/2014/main" id="{CFA89F7C-D890-A80C-05A8-8B3029AF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41" r="141"/>
          <a:stretch/>
        </p:blipFill>
        <p:spPr bwMode="auto">
          <a:xfrm>
            <a:off x="4008799" y="2262613"/>
            <a:ext cx="1481626" cy="11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3B8EB61-A89C-B1E6-D984-983919320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7869" r="22352" b="1759"/>
          <a:stretch/>
        </p:blipFill>
        <p:spPr bwMode="auto">
          <a:xfrm>
            <a:off x="2132288" y="2262612"/>
            <a:ext cx="1721143" cy="212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B7C919-DA35-F2B5-C54F-2A4ED0C98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17804" b="12198"/>
          <a:stretch/>
        </p:blipFill>
        <p:spPr bwMode="auto">
          <a:xfrm>
            <a:off x="482600" y="620307"/>
            <a:ext cx="2879185" cy="151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person standing at a podium giving a presentation&#10;&#10;Description automatically generated">
            <a:extLst>
              <a:ext uri="{FF2B5EF4-FFF2-40B4-BE49-F238E27FC236}">
                <a16:creationId xmlns:a16="http://schemas.microsoft.com/office/drawing/2014/main" id="{D54C1584-015E-30D3-FB16-A589B3F3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7522" r="7522"/>
          <a:stretch/>
        </p:blipFill>
        <p:spPr bwMode="auto">
          <a:xfrm>
            <a:off x="482600" y="2262612"/>
            <a:ext cx="1494321" cy="13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group of people sitting at a table writing&#10;&#10;Description automatically generated">
            <a:extLst>
              <a:ext uri="{FF2B5EF4-FFF2-40B4-BE49-F238E27FC236}">
                <a16:creationId xmlns:a16="http://schemas.microsoft.com/office/drawing/2014/main" id="{DDACA49E-2A9A-0CB7-8947-FF43C2006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11487" r="29010"/>
          <a:stretch/>
        </p:blipFill>
        <p:spPr bwMode="auto">
          <a:xfrm>
            <a:off x="4022745" y="3519885"/>
            <a:ext cx="797148" cy="100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51432A-7133-8E9E-E5C3-6D514B5C1E2D}"/>
              </a:ext>
            </a:extLst>
          </p:cNvPr>
          <p:cNvSpPr/>
          <p:nvPr/>
        </p:nvSpPr>
        <p:spPr>
          <a:xfrm>
            <a:off x="622501" y="3699276"/>
            <a:ext cx="1353155" cy="825358"/>
          </a:xfrm>
          <a:prstGeom prst="rect">
            <a:avLst/>
          </a:prstGeom>
          <a:solidFill>
            <a:srgbClr val="244C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F1015-54AB-EC3A-4DE2-4E1E68A14D6C}"/>
              </a:ext>
            </a:extLst>
          </p:cNvPr>
          <p:cNvSpPr/>
          <p:nvPr/>
        </p:nvSpPr>
        <p:spPr>
          <a:xfrm>
            <a:off x="4954440" y="3509123"/>
            <a:ext cx="572163" cy="603968"/>
          </a:xfrm>
          <a:prstGeom prst="rect">
            <a:avLst/>
          </a:prstGeom>
          <a:solidFill>
            <a:srgbClr val="A6CE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8C2CF2-0519-D6F0-B5BB-2F7CFFD47DC6}"/>
              </a:ext>
            </a:extLst>
          </p:cNvPr>
          <p:cNvSpPr/>
          <p:nvPr/>
        </p:nvSpPr>
        <p:spPr>
          <a:xfrm>
            <a:off x="3518028" y="620306"/>
            <a:ext cx="572163" cy="20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5EE8A2-DA9E-81D5-3797-BC696FC89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6"/>
            <a:ext cx="6665912" cy="53345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Personas Involved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FF430C03-474F-279F-3E0F-20B12A8EA5BE}"/>
              </a:ext>
            </a:extLst>
          </p:cNvPr>
          <p:cNvSpPr/>
          <p:nvPr/>
        </p:nvSpPr>
        <p:spPr>
          <a:xfrm>
            <a:off x="650128" y="1510586"/>
            <a:ext cx="1529187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Head: Graduations</a:t>
            </a:r>
            <a:endParaRPr lang="en-US" sz="1200" dirty="0"/>
          </a:p>
        </p:txBody>
      </p:sp>
      <p:grpSp>
        <p:nvGrpSpPr>
          <p:cNvPr id="125" name="Google Shape;10935;p96">
            <a:extLst>
              <a:ext uri="{FF2B5EF4-FFF2-40B4-BE49-F238E27FC236}">
                <a16:creationId xmlns:a16="http://schemas.microsoft.com/office/drawing/2014/main" id="{C71A9A50-83D0-20F1-25CA-5EF7F3E5F86A}"/>
              </a:ext>
            </a:extLst>
          </p:cNvPr>
          <p:cNvGrpSpPr/>
          <p:nvPr/>
        </p:nvGrpSpPr>
        <p:grpSpPr>
          <a:xfrm>
            <a:off x="1515568" y="945986"/>
            <a:ext cx="708096" cy="613373"/>
            <a:chOff x="4880567" y="1535870"/>
            <a:chExt cx="356245" cy="317607"/>
          </a:xfrm>
          <a:solidFill>
            <a:srgbClr val="A6CE3C"/>
          </a:solidFill>
        </p:grpSpPr>
        <p:sp>
          <p:nvSpPr>
            <p:cNvPr id="126" name="Google Shape;10936;p96">
              <a:extLst>
                <a:ext uri="{FF2B5EF4-FFF2-40B4-BE49-F238E27FC236}">
                  <a16:creationId xmlns:a16="http://schemas.microsoft.com/office/drawing/2014/main" id="{5B814AE9-F790-F7EC-45D3-9E932CF75FE0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0937;p96">
              <a:extLst>
                <a:ext uri="{FF2B5EF4-FFF2-40B4-BE49-F238E27FC236}">
                  <a16:creationId xmlns:a16="http://schemas.microsoft.com/office/drawing/2014/main" id="{2ED41F64-7EFD-FAEE-DA28-3833E1ED1CF7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10938;p96">
              <a:extLst>
                <a:ext uri="{FF2B5EF4-FFF2-40B4-BE49-F238E27FC236}">
                  <a16:creationId xmlns:a16="http://schemas.microsoft.com/office/drawing/2014/main" id="{5B761DD6-8F7B-3E4F-61F2-B3DE9A4F3F89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10939;p96">
              <a:extLst>
                <a:ext uri="{FF2B5EF4-FFF2-40B4-BE49-F238E27FC236}">
                  <a16:creationId xmlns:a16="http://schemas.microsoft.com/office/drawing/2014/main" id="{48955FC6-F3EA-3200-B4CF-3EBFCD19FF33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10940;p96">
              <a:extLst>
                <a:ext uri="{FF2B5EF4-FFF2-40B4-BE49-F238E27FC236}">
                  <a16:creationId xmlns:a16="http://schemas.microsoft.com/office/drawing/2014/main" id="{7BDC5407-1F38-0447-3D98-B651E7A77B83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4276F2B0-9FCD-F3CC-A494-A0AA025CA6BC}"/>
              </a:ext>
            </a:extLst>
          </p:cNvPr>
          <p:cNvSpPr/>
          <p:nvPr/>
        </p:nvSpPr>
        <p:spPr>
          <a:xfrm>
            <a:off x="4719080" y="1510586"/>
            <a:ext cx="1529187" cy="773729"/>
          </a:xfrm>
          <a:prstGeom prst="roundRect">
            <a:avLst>
              <a:gd name="adj" fmla="val 775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Administrator: Graduation</a:t>
            </a:r>
            <a:endParaRPr lang="en-US" sz="1200" dirty="0"/>
          </a:p>
        </p:txBody>
      </p:sp>
      <p:grpSp>
        <p:nvGrpSpPr>
          <p:cNvPr id="132" name="Google Shape;10935;p96">
            <a:extLst>
              <a:ext uri="{FF2B5EF4-FFF2-40B4-BE49-F238E27FC236}">
                <a16:creationId xmlns:a16="http://schemas.microsoft.com/office/drawing/2014/main" id="{168DB7AE-079F-5E9E-B6AB-A0B76C2C20D5}"/>
              </a:ext>
            </a:extLst>
          </p:cNvPr>
          <p:cNvGrpSpPr/>
          <p:nvPr/>
        </p:nvGrpSpPr>
        <p:grpSpPr>
          <a:xfrm>
            <a:off x="5608212" y="949880"/>
            <a:ext cx="708096" cy="613373"/>
            <a:chOff x="4880567" y="1535870"/>
            <a:chExt cx="356245" cy="317607"/>
          </a:xfrm>
          <a:solidFill>
            <a:srgbClr val="A6CE3C"/>
          </a:solidFill>
        </p:grpSpPr>
        <p:sp>
          <p:nvSpPr>
            <p:cNvPr id="133" name="Google Shape;10936;p96">
              <a:extLst>
                <a:ext uri="{FF2B5EF4-FFF2-40B4-BE49-F238E27FC236}">
                  <a16:creationId xmlns:a16="http://schemas.microsoft.com/office/drawing/2014/main" id="{81D01BED-5C52-80FE-9B03-AD8E70A42B47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10937;p96">
              <a:extLst>
                <a:ext uri="{FF2B5EF4-FFF2-40B4-BE49-F238E27FC236}">
                  <a16:creationId xmlns:a16="http://schemas.microsoft.com/office/drawing/2014/main" id="{9359F5BD-A66A-F5CE-536B-7B3CC4ED10F2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10938;p96">
              <a:extLst>
                <a:ext uri="{FF2B5EF4-FFF2-40B4-BE49-F238E27FC236}">
                  <a16:creationId xmlns:a16="http://schemas.microsoft.com/office/drawing/2014/main" id="{DD49313E-CB06-4DCA-4DBD-5AAACEF3D2F6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0939;p96">
              <a:extLst>
                <a:ext uri="{FF2B5EF4-FFF2-40B4-BE49-F238E27FC236}">
                  <a16:creationId xmlns:a16="http://schemas.microsoft.com/office/drawing/2014/main" id="{C086D889-2DFA-ABEA-E4A3-692E0EBEF467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0940;p96">
              <a:extLst>
                <a:ext uri="{FF2B5EF4-FFF2-40B4-BE49-F238E27FC236}">
                  <a16:creationId xmlns:a16="http://schemas.microsoft.com/office/drawing/2014/main" id="{D3ACC100-3F0F-5897-A07E-8B25DEECFC90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27AC4326-ADE7-3873-E1DA-55FEF7C63D8E}"/>
              </a:ext>
            </a:extLst>
          </p:cNvPr>
          <p:cNvSpPr/>
          <p:nvPr/>
        </p:nvSpPr>
        <p:spPr>
          <a:xfrm>
            <a:off x="5822365" y="3316981"/>
            <a:ext cx="1529187" cy="773729"/>
          </a:xfrm>
          <a:prstGeom prst="roundRect">
            <a:avLst>
              <a:gd name="adj" fmla="val 775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Asst Registrar: Assessments &amp; Graduation</a:t>
            </a:r>
            <a:endParaRPr lang="en-US" sz="1200" dirty="0"/>
          </a:p>
        </p:txBody>
      </p:sp>
      <p:grpSp>
        <p:nvGrpSpPr>
          <p:cNvPr id="139" name="Google Shape;10935;p96">
            <a:extLst>
              <a:ext uri="{FF2B5EF4-FFF2-40B4-BE49-F238E27FC236}">
                <a16:creationId xmlns:a16="http://schemas.microsoft.com/office/drawing/2014/main" id="{0C84E4B1-A84E-0151-9356-419ECE969BF6}"/>
              </a:ext>
            </a:extLst>
          </p:cNvPr>
          <p:cNvGrpSpPr/>
          <p:nvPr/>
        </p:nvGrpSpPr>
        <p:grpSpPr>
          <a:xfrm>
            <a:off x="6676144" y="2754328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140" name="Google Shape;10936;p96">
              <a:extLst>
                <a:ext uri="{FF2B5EF4-FFF2-40B4-BE49-F238E27FC236}">
                  <a16:creationId xmlns:a16="http://schemas.microsoft.com/office/drawing/2014/main" id="{CF745FC5-6127-037D-7DC8-47EE322FBCC0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0937;p96">
              <a:extLst>
                <a:ext uri="{FF2B5EF4-FFF2-40B4-BE49-F238E27FC236}">
                  <a16:creationId xmlns:a16="http://schemas.microsoft.com/office/drawing/2014/main" id="{70618240-61C0-12E7-EFEB-E7CEA44314ED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0938;p96">
              <a:extLst>
                <a:ext uri="{FF2B5EF4-FFF2-40B4-BE49-F238E27FC236}">
                  <a16:creationId xmlns:a16="http://schemas.microsoft.com/office/drawing/2014/main" id="{B218F7A5-8F0F-94EC-53F6-55A28ACC11F0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0939;p96">
              <a:extLst>
                <a:ext uri="{FF2B5EF4-FFF2-40B4-BE49-F238E27FC236}">
                  <a16:creationId xmlns:a16="http://schemas.microsoft.com/office/drawing/2014/main" id="{6A6A2096-5059-31E7-04E9-73A2CE53E70F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0940;p96">
              <a:extLst>
                <a:ext uri="{FF2B5EF4-FFF2-40B4-BE49-F238E27FC236}">
                  <a16:creationId xmlns:a16="http://schemas.microsoft.com/office/drawing/2014/main" id="{FB6F3876-A4D1-ABB5-818A-5EC3B623D15D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5DB1F528-ED61-2F49-2BB4-7CAEAC245B71}"/>
              </a:ext>
            </a:extLst>
          </p:cNvPr>
          <p:cNvSpPr/>
          <p:nvPr/>
        </p:nvSpPr>
        <p:spPr>
          <a:xfrm>
            <a:off x="1613562" y="3274906"/>
            <a:ext cx="1529187" cy="773729"/>
          </a:xfrm>
          <a:prstGeom prst="roundRect">
            <a:avLst>
              <a:gd name="adj" fmla="val 109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Deputy Director: Assessment &amp; Graduation</a:t>
            </a:r>
            <a:endParaRPr lang="en-US" sz="1200" dirty="0"/>
          </a:p>
        </p:txBody>
      </p:sp>
      <p:grpSp>
        <p:nvGrpSpPr>
          <p:cNvPr id="146" name="Google Shape;10935;p96">
            <a:extLst>
              <a:ext uri="{FF2B5EF4-FFF2-40B4-BE49-F238E27FC236}">
                <a16:creationId xmlns:a16="http://schemas.microsoft.com/office/drawing/2014/main" id="{422E4E35-9404-DC95-23C8-340E4A0F990D}"/>
              </a:ext>
            </a:extLst>
          </p:cNvPr>
          <p:cNvGrpSpPr/>
          <p:nvPr/>
        </p:nvGrpSpPr>
        <p:grpSpPr>
          <a:xfrm>
            <a:off x="2428306" y="2712253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147" name="Google Shape;10936;p96">
              <a:extLst>
                <a:ext uri="{FF2B5EF4-FFF2-40B4-BE49-F238E27FC236}">
                  <a16:creationId xmlns:a16="http://schemas.microsoft.com/office/drawing/2014/main" id="{03399A73-3C28-5AD7-500D-04F8E236C30B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0937;p96">
              <a:extLst>
                <a:ext uri="{FF2B5EF4-FFF2-40B4-BE49-F238E27FC236}">
                  <a16:creationId xmlns:a16="http://schemas.microsoft.com/office/drawing/2014/main" id="{B8E15753-C701-C2F7-05C3-A397D531966B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0938;p96">
              <a:extLst>
                <a:ext uri="{FF2B5EF4-FFF2-40B4-BE49-F238E27FC236}">
                  <a16:creationId xmlns:a16="http://schemas.microsoft.com/office/drawing/2014/main" id="{B9654DA1-43FB-C786-15F6-ADFBB9350E1C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0939;p96">
              <a:extLst>
                <a:ext uri="{FF2B5EF4-FFF2-40B4-BE49-F238E27FC236}">
                  <a16:creationId xmlns:a16="http://schemas.microsoft.com/office/drawing/2014/main" id="{B47D9FE6-75CC-B8B2-F217-FC5599894680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0940;p96">
              <a:extLst>
                <a:ext uri="{FF2B5EF4-FFF2-40B4-BE49-F238E27FC236}">
                  <a16:creationId xmlns:a16="http://schemas.microsoft.com/office/drawing/2014/main" id="{85F23381-CCAB-66A5-350E-C183DB4781CC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8B678C17-6429-B9BE-F795-2CA0D7B3BF9D}"/>
              </a:ext>
            </a:extLst>
          </p:cNvPr>
          <p:cNvSpPr/>
          <p:nvPr/>
        </p:nvSpPr>
        <p:spPr>
          <a:xfrm>
            <a:off x="3706876" y="3286549"/>
            <a:ext cx="1529187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Deputy Registrar: Assessment, Certification &amp; Graduation</a:t>
            </a:r>
          </a:p>
        </p:txBody>
      </p:sp>
      <p:grpSp>
        <p:nvGrpSpPr>
          <p:cNvPr id="153" name="Google Shape;10935;p96">
            <a:extLst>
              <a:ext uri="{FF2B5EF4-FFF2-40B4-BE49-F238E27FC236}">
                <a16:creationId xmlns:a16="http://schemas.microsoft.com/office/drawing/2014/main" id="{83B1D960-094C-3CAF-9400-F6F69513E9BE}"/>
              </a:ext>
            </a:extLst>
          </p:cNvPr>
          <p:cNvGrpSpPr/>
          <p:nvPr/>
        </p:nvGrpSpPr>
        <p:grpSpPr>
          <a:xfrm>
            <a:off x="4550142" y="2723896"/>
            <a:ext cx="708096" cy="613373"/>
            <a:chOff x="4880567" y="1535870"/>
            <a:chExt cx="356245" cy="317607"/>
          </a:xfrm>
          <a:solidFill>
            <a:srgbClr val="A6CE3C"/>
          </a:solidFill>
        </p:grpSpPr>
        <p:sp>
          <p:nvSpPr>
            <p:cNvPr id="154" name="Google Shape;10936;p96">
              <a:extLst>
                <a:ext uri="{FF2B5EF4-FFF2-40B4-BE49-F238E27FC236}">
                  <a16:creationId xmlns:a16="http://schemas.microsoft.com/office/drawing/2014/main" id="{5D230B6E-2838-46D9-04EE-CB667B2DBB33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10937;p96">
              <a:extLst>
                <a:ext uri="{FF2B5EF4-FFF2-40B4-BE49-F238E27FC236}">
                  <a16:creationId xmlns:a16="http://schemas.microsoft.com/office/drawing/2014/main" id="{90A71CE6-94B6-FF13-19BB-A0B337429E10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0938;p96">
              <a:extLst>
                <a:ext uri="{FF2B5EF4-FFF2-40B4-BE49-F238E27FC236}">
                  <a16:creationId xmlns:a16="http://schemas.microsoft.com/office/drawing/2014/main" id="{A75E458D-AC9D-A30F-CD3B-D2AA55AF3418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0939;p96">
              <a:extLst>
                <a:ext uri="{FF2B5EF4-FFF2-40B4-BE49-F238E27FC236}">
                  <a16:creationId xmlns:a16="http://schemas.microsoft.com/office/drawing/2014/main" id="{C28785D8-0907-C5EE-CED1-272EE3F43E23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0940;p96">
              <a:extLst>
                <a:ext uri="{FF2B5EF4-FFF2-40B4-BE49-F238E27FC236}">
                  <a16:creationId xmlns:a16="http://schemas.microsoft.com/office/drawing/2014/main" id="{2DF2D958-93D7-7124-637B-B9CB8BC98480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0DDBE57C-58CB-3FB0-60D6-594073152359}"/>
              </a:ext>
            </a:extLst>
          </p:cNvPr>
          <p:cNvSpPr/>
          <p:nvPr/>
        </p:nvSpPr>
        <p:spPr>
          <a:xfrm>
            <a:off x="6753556" y="1510586"/>
            <a:ext cx="1529187" cy="773729"/>
          </a:xfrm>
          <a:prstGeom prst="roundRect">
            <a:avLst>
              <a:gd name="adj" fmla="val 775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Manager: Assessment &amp; Graduation</a:t>
            </a:r>
            <a:endParaRPr lang="en-US" sz="1200" dirty="0"/>
          </a:p>
        </p:txBody>
      </p:sp>
      <p:grpSp>
        <p:nvGrpSpPr>
          <p:cNvPr id="160" name="Google Shape;10935;p96">
            <a:extLst>
              <a:ext uri="{FF2B5EF4-FFF2-40B4-BE49-F238E27FC236}">
                <a16:creationId xmlns:a16="http://schemas.microsoft.com/office/drawing/2014/main" id="{68B444B9-A5B5-965A-4DE5-3567E53EC1D9}"/>
              </a:ext>
            </a:extLst>
          </p:cNvPr>
          <p:cNvGrpSpPr/>
          <p:nvPr/>
        </p:nvGrpSpPr>
        <p:grpSpPr>
          <a:xfrm>
            <a:off x="7670398" y="945986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161" name="Google Shape;10936;p96">
              <a:extLst>
                <a:ext uri="{FF2B5EF4-FFF2-40B4-BE49-F238E27FC236}">
                  <a16:creationId xmlns:a16="http://schemas.microsoft.com/office/drawing/2014/main" id="{754ED9D9-8C6C-2263-DDD9-66041D2753DF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0937;p96">
              <a:extLst>
                <a:ext uri="{FF2B5EF4-FFF2-40B4-BE49-F238E27FC236}">
                  <a16:creationId xmlns:a16="http://schemas.microsoft.com/office/drawing/2014/main" id="{A600FBBE-FB0D-562E-04D4-E5DE6A61380C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0938;p96">
              <a:extLst>
                <a:ext uri="{FF2B5EF4-FFF2-40B4-BE49-F238E27FC236}">
                  <a16:creationId xmlns:a16="http://schemas.microsoft.com/office/drawing/2014/main" id="{02834E6E-D8D8-DDEB-FE7A-BD95F5E5EBB5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0939;p96">
              <a:extLst>
                <a:ext uri="{FF2B5EF4-FFF2-40B4-BE49-F238E27FC236}">
                  <a16:creationId xmlns:a16="http://schemas.microsoft.com/office/drawing/2014/main" id="{FEB2663F-AB80-B7D4-9658-71756A90EE43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10940;p96">
              <a:extLst>
                <a:ext uri="{FF2B5EF4-FFF2-40B4-BE49-F238E27FC236}">
                  <a16:creationId xmlns:a16="http://schemas.microsoft.com/office/drawing/2014/main" id="{7A9063A8-D375-45BA-B3E4-816DA0E024E0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77077120-84B5-F6C9-6A38-20720C3AD34E}"/>
              </a:ext>
            </a:extLst>
          </p:cNvPr>
          <p:cNvSpPr/>
          <p:nvPr/>
        </p:nvSpPr>
        <p:spPr>
          <a:xfrm>
            <a:off x="2684604" y="1510586"/>
            <a:ext cx="1529187" cy="773729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44C5B"/>
                </a:solidFill>
              </a:rPr>
              <a:t>Graduation Officer</a:t>
            </a:r>
            <a:endParaRPr lang="en-US" sz="1200" dirty="0"/>
          </a:p>
        </p:txBody>
      </p:sp>
      <p:grpSp>
        <p:nvGrpSpPr>
          <p:cNvPr id="167" name="Google Shape;10935;p96">
            <a:extLst>
              <a:ext uri="{FF2B5EF4-FFF2-40B4-BE49-F238E27FC236}">
                <a16:creationId xmlns:a16="http://schemas.microsoft.com/office/drawing/2014/main" id="{68C380D3-7B83-801E-1B1F-06AE22B4F726}"/>
              </a:ext>
            </a:extLst>
          </p:cNvPr>
          <p:cNvGrpSpPr/>
          <p:nvPr/>
        </p:nvGrpSpPr>
        <p:grpSpPr>
          <a:xfrm>
            <a:off x="3566418" y="949880"/>
            <a:ext cx="708096" cy="613373"/>
            <a:chOff x="4880567" y="1535870"/>
            <a:chExt cx="356245" cy="317607"/>
          </a:xfrm>
          <a:solidFill>
            <a:schemeClr val="tx2"/>
          </a:solidFill>
        </p:grpSpPr>
        <p:sp>
          <p:nvSpPr>
            <p:cNvPr id="168" name="Google Shape;10936;p96">
              <a:extLst>
                <a:ext uri="{FF2B5EF4-FFF2-40B4-BE49-F238E27FC236}">
                  <a16:creationId xmlns:a16="http://schemas.microsoft.com/office/drawing/2014/main" id="{62E2B3DA-1957-120B-F8D7-83F7457FDEDC}"/>
                </a:ext>
              </a:extLst>
            </p:cNvPr>
            <p:cNvSpPr/>
            <p:nvPr/>
          </p:nvSpPr>
          <p:spPr>
            <a:xfrm>
              <a:off x="5103774" y="1535870"/>
              <a:ext cx="100448" cy="128138"/>
            </a:xfrm>
            <a:custGeom>
              <a:avLst/>
              <a:gdLst/>
              <a:ahLst/>
              <a:cxnLst/>
              <a:rect l="l" t="t" r="r" b="b"/>
              <a:pathLst>
                <a:path w="3156" h="4026" extrusionOk="0">
                  <a:moveTo>
                    <a:pt x="1560" y="334"/>
                  </a:moveTo>
                  <a:cubicBezTo>
                    <a:pt x="2251" y="334"/>
                    <a:pt x="2799" y="882"/>
                    <a:pt x="2799" y="1561"/>
                  </a:cubicBezTo>
                  <a:cubicBezTo>
                    <a:pt x="2799" y="2120"/>
                    <a:pt x="2453" y="2573"/>
                    <a:pt x="1965" y="2739"/>
                  </a:cubicBezTo>
                  <a:lnTo>
                    <a:pt x="2251" y="1608"/>
                  </a:lnTo>
                  <a:cubicBezTo>
                    <a:pt x="2275" y="1513"/>
                    <a:pt x="2215" y="1430"/>
                    <a:pt x="2132" y="1418"/>
                  </a:cubicBezTo>
                  <a:cubicBezTo>
                    <a:pt x="2113" y="1410"/>
                    <a:pt x="2094" y="1407"/>
                    <a:pt x="2076" y="1407"/>
                  </a:cubicBezTo>
                  <a:cubicBezTo>
                    <a:pt x="2006" y="1407"/>
                    <a:pt x="1948" y="1461"/>
                    <a:pt x="1929" y="1537"/>
                  </a:cubicBezTo>
                  <a:lnTo>
                    <a:pt x="1917" y="1584"/>
                  </a:lnTo>
                  <a:lnTo>
                    <a:pt x="1215" y="1584"/>
                  </a:lnTo>
                  <a:lnTo>
                    <a:pt x="1203" y="1537"/>
                  </a:lnTo>
                  <a:cubicBezTo>
                    <a:pt x="1182" y="1453"/>
                    <a:pt x="1106" y="1415"/>
                    <a:pt x="1040" y="1415"/>
                  </a:cubicBezTo>
                  <a:cubicBezTo>
                    <a:pt x="1031" y="1415"/>
                    <a:pt x="1021" y="1416"/>
                    <a:pt x="1013" y="1418"/>
                  </a:cubicBezTo>
                  <a:cubicBezTo>
                    <a:pt x="917" y="1441"/>
                    <a:pt x="882" y="1537"/>
                    <a:pt x="894" y="1608"/>
                  </a:cubicBezTo>
                  <a:lnTo>
                    <a:pt x="1179" y="2739"/>
                  </a:lnTo>
                  <a:cubicBezTo>
                    <a:pt x="679" y="2573"/>
                    <a:pt x="322" y="2120"/>
                    <a:pt x="322" y="1561"/>
                  </a:cubicBezTo>
                  <a:cubicBezTo>
                    <a:pt x="322" y="882"/>
                    <a:pt x="882" y="334"/>
                    <a:pt x="1560" y="334"/>
                  </a:cubicBezTo>
                  <a:close/>
                  <a:moveTo>
                    <a:pt x="1822" y="1906"/>
                  </a:moveTo>
                  <a:lnTo>
                    <a:pt x="1608" y="2799"/>
                  </a:lnTo>
                  <a:lnTo>
                    <a:pt x="1513" y="2799"/>
                  </a:lnTo>
                  <a:lnTo>
                    <a:pt x="1286" y="1906"/>
                  </a:lnTo>
                  <a:close/>
                  <a:moveTo>
                    <a:pt x="1906" y="3096"/>
                  </a:moveTo>
                  <a:lnTo>
                    <a:pt x="1906" y="3501"/>
                  </a:lnTo>
                  <a:lnTo>
                    <a:pt x="1917" y="3501"/>
                  </a:lnTo>
                  <a:lnTo>
                    <a:pt x="1203" y="3513"/>
                  </a:lnTo>
                  <a:cubicBezTo>
                    <a:pt x="1203" y="3513"/>
                    <a:pt x="1191" y="3513"/>
                    <a:pt x="1191" y="3501"/>
                  </a:cubicBezTo>
                  <a:lnTo>
                    <a:pt x="1191" y="3096"/>
                  </a:lnTo>
                  <a:cubicBezTo>
                    <a:pt x="1310" y="3120"/>
                    <a:pt x="1429" y="3144"/>
                    <a:pt x="1548" y="3144"/>
                  </a:cubicBezTo>
                  <a:cubicBezTo>
                    <a:pt x="1667" y="3144"/>
                    <a:pt x="1798" y="3120"/>
                    <a:pt x="1906" y="3096"/>
                  </a:cubicBezTo>
                  <a:close/>
                  <a:moveTo>
                    <a:pt x="1560" y="1"/>
                  </a:moveTo>
                  <a:cubicBezTo>
                    <a:pt x="703" y="1"/>
                    <a:pt x="1" y="703"/>
                    <a:pt x="1" y="1561"/>
                  </a:cubicBezTo>
                  <a:cubicBezTo>
                    <a:pt x="1" y="2180"/>
                    <a:pt x="358" y="2704"/>
                    <a:pt x="882" y="2977"/>
                  </a:cubicBezTo>
                  <a:lnTo>
                    <a:pt x="882" y="3501"/>
                  </a:lnTo>
                  <a:cubicBezTo>
                    <a:pt x="882" y="3692"/>
                    <a:pt x="1024" y="3847"/>
                    <a:pt x="1215" y="3847"/>
                  </a:cubicBezTo>
                  <a:lnTo>
                    <a:pt x="1417" y="3847"/>
                  </a:lnTo>
                  <a:lnTo>
                    <a:pt x="1417" y="3858"/>
                  </a:lnTo>
                  <a:cubicBezTo>
                    <a:pt x="1417" y="3942"/>
                    <a:pt x="1489" y="4025"/>
                    <a:pt x="1572" y="4025"/>
                  </a:cubicBezTo>
                  <a:cubicBezTo>
                    <a:pt x="1667" y="4025"/>
                    <a:pt x="1739" y="3942"/>
                    <a:pt x="1739" y="3858"/>
                  </a:cubicBezTo>
                  <a:lnTo>
                    <a:pt x="1739" y="3847"/>
                  </a:lnTo>
                  <a:lnTo>
                    <a:pt x="1929" y="3847"/>
                  </a:lnTo>
                  <a:cubicBezTo>
                    <a:pt x="2120" y="3847"/>
                    <a:pt x="2275" y="3692"/>
                    <a:pt x="2275" y="3501"/>
                  </a:cubicBezTo>
                  <a:lnTo>
                    <a:pt x="2275" y="2977"/>
                  </a:lnTo>
                  <a:cubicBezTo>
                    <a:pt x="2799" y="2727"/>
                    <a:pt x="3156" y="2192"/>
                    <a:pt x="3156" y="1561"/>
                  </a:cubicBezTo>
                  <a:cubicBezTo>
                    <a:pt x="3120" y="703"/>
                    <a:pt x="2429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0937;p96">
              <a:extLst>
                <a:ext uri="{FF2B5EF4-FFF2-40B4-BE49-F238E27FC236}">
                  <a16:creationId xmlns:a16="http://schemas.microsoft.com/office/drawing/2014/main" id="{5EA8AC5E-5D54-2629-AC14-915A1D2885B9}"/>
                </a:ext>
              </a:extLst>
            </p:cNvPr>
            <p:cNvSpPr/>
            <p:nvPr/>
          </p:nvSpPr>
          <p:spPr>
            <a:xfrm>
              <a:off x="4880567" y="1552929"/>
              <a:ext cx="200895" cy="300547"/>
            </a:xfrm>
            <a:custGeom>
              <a:avLst/>
              <a:gdLst/>
              <a:ahLst/>
              <a:cxnLst/>
              <a:rect l="l" t="t" r="r" b="b"/>
              <a:pathLst>
                <a:path w="6312" h="9443" extrusionOk="0">
                  <a:moveTo>
                    <a:pt x="3144" y="310"/>
                  </a:moveTo>
                  <a:cubicBezTo>
                    <a:pt x="3632" y="310"/>
                    <a:pt x="4037" y="632"/>
                    <a:pt x="4037" y="1025"/>
                  </a:cubicBezTo>
                  <a:cubicBezTo>
                    <a:pt x="3751" y="929"/>
                    <a:pt x="3454" y="870"/>
                    <a:pt x="3144" y="870"/>
                  </a:cubicBezTo>
                  <a:cubicBezTo>
                    <a:pt x="2834" y="870"/>
                    <a:pt x="2537" y="929"/>
                    <a:pt x="2251" y="1025"/>
                  </a:cubicBezTo>
                  <a:cubicBezTo>
                    <a:pt x="2251" y="644"/>
                    <a:pt x="2644" y="310"/>
                    <a:pt x="3144" y="310"/>
                  </a:cubicBezTo>
                  <a:close/>
                  <a:moveTo>
                    <a:pt x="3144" y="1191"/>
                  </a:moveTo>
                  <a:cubicBezTo>
                    <a:pt x="4299" y="1191"/>
                    <a:pt x="5251" y="2144"/>
                    <a:pt x="5251" y="3311"/>
                  </a:cubicBezTo>
                  <a:cubicBezTo>
                    <a:pt x="5251" y="3620"/>
                    <a:pt x="5180" y="3918"/>
                    <a:pt x="5061" y="4203"/>
                  </a:cubicBezTo>
                  <a:lnTo>
                    <a:pt x="5061" y="4049"/>
                  </a:lnTo>
                  <a:cubicBezTo>
                    <a:pt x="5061" y="3858"/>
                    <a:pt x="4978" y="3668"/>
                    <a:pt x="4823" y="3525"/>
                  </a:cubicBezTo>
                  <a:cubicBezTo>
                    <a:pt x="4501" y="3251"/>
                    <a:pt x="3751" y="2739"/>
                    <a:pt x="2453" y="2608"/>
                  </a:cubicBezTo>
                  <a:cubicBezTo>
                    <a:pt x="2447" y="2607"/>
                    <a:pt x="2441" y="2607"/>
                    <a:pt x="2435" y="2607"/>
                  </a:cubicBezTo>
                  <a:cubicBezTo>
                    <a:pt x="2360" y="2607"/>
                    <a:pt x="2297" y="2674"/>
                    <a:pt x="2275" y="2751"/>
                  </a:cubicBezTo>
                  <a:cubicBezTo>
                    <a:pt x="2263" y="2846"/>
                    <a:pt x="2334" y="2918"/>
                    <a:pt x="2430" y="2930"/>
                  </a:cubicBezTo>
                  <a:cubicBezTo>
                    <a:pt x="3632" y="3049"/>
                    <a:pt x="4323" y="3513"/>
                    <a:pt x="4620" y="3763"/>
                  </a:cubicBezTo>
                  <a:cubicBezTo>
                    <a:pt x="4692" y="3822"/>
                    <a:pt x="4728" y="3930"/>
                    <a:pt x="4728" y="4037"/>
                  </a:cubicBezTo>
                  <a:lnTo>
                    <a:pt x="4728" y="4346"/>
                  </a:lnTo>
                  <a:cubicBezTo>
                    <a:pt x="4728" y="5227"/>
                    <a:pt x="4025" y="5942"/>
                    <a:pt x="3144" y="5942"/>
                  </a:cubicBezTo>
                  <a:cubicBezTo>
                    <a:pt x="3137" y="5942"/>
                    <a:pt x="3130" y="5942"/>
                    <a:pt x="3122" y="5942"/>
                  </a:cubicBezTo>
                  <a:cubicBezTo>
                    <a:pt x="2251" y="5942"/>
                    <a:pt x="1549" y="5232"/>
                    <a:pt x="1549" y="4358"/>
                  </a:cubicBezTo>
                  <a:lnTo>
                    <a:pt x="1549" y="4227"/>
                  </a:lnTo>
                  <a:cubicBezTo>
                    <a:pt x="1549" y="4168"/>
                    <a:pt x="1584" y="4108"/>
                    <a:pt x="1644" y="4084"/>
                  </a:cubicBezTo>
                  <a:cubicBezTo>
                    <a:pt x="1846" y="3965"/>
                    <a:pt x="2120" y="3739"/>
                    <a:pt x="2239" y="3370"/>
                  </a:cubicBezTo>
                  <a:cubicBezTo>
                    <a:pt x="2263" y="3275"/>
                    <a:pt x="2215" y="3191"/>
                    <a:pt x="2132" y="3156"/>
                  </a:cubicBezTo>
                  <a:cubicBezTo>
                    <a:pt x="2113" y="3151"/>
                    <a:pt x="2094" y="3149"/>
                    <a:pt x="2077" y="3149"/>
                  </a:cubicBezTo>
                  <a:cubicBezTo>
                    <a:pt x="2005" y="3149"/>
                    <a:pt x="1946" y="3187"/>
                    <a:pt x="1918" y="3263"/>
                  </a:cubicBezTo>
                  <a:cubicBezTo>
                    <a:pt x="1834" y="3525"/>
                    <a:pt x="1620" y="3692"/>
                    <a:pt x="1477" y="3787"/>
                  </a:cubicBezTo>
                  <a:cubicBezTo>
                    <a:pt x="1322" y="3870"/>
                    <a:pt x="1215" y="4037"/>
                    <a:pt x="1215" y="4203"/>
                  </a:cubicBezTo>
                  <a:cubicBezTo>
                    <a:pt x="1084" y="3918"/>
                    <a:pt x="1025" y="3620"/>
                    <a:pt x="1025" y="3311"/>
                  </a:cubicBezTo>
                  <a:cubicBezTo>
                    <a:pt x="1025" y="2144"/>
                    <a:pt x="1977" y="1191"/>
                    <a:pt x="3144" y="1191"/>
                  </a:cubicBezTo>
                  <a:close/>
                  <a:moveTo>
                    <a:pt x="3858" y="6144"/>
                  </a:moveTo>
                  <a:lnTo>
                    <a:pt x="3858" y="6537"/>
                  </a:lnTo>
                  <a:cubicBezTo>
                    <a:pt x="3858" y="6740"/>
                    <a:pt x="3977" y="6918"/>
                    <a:pt x="4168" y="7013"/>
                  </a:cubicBezTo>
                  <a:lnTo>
                    <a:pt x="4406" y="7121"/>
                  </a:lnTo>
                  <a:cubicBezTo>
                    <a:pt x="4156" y="7597"/>
                    <a:pt x="3680" y="7894"/>
                    <a:pt x="3144" y="7894"/>
                  </a:cubicBezTo>
                  <a:cubicBezTo>
                    <a:pt x="2608" y="7894"/>
                    <a:pt x="2132" y="7597"/>
                    <a:pt x="1882" y="7121"/>
                  </a:cubicBezTo>
                  <a:lnTo>
                    <a:pt x="2120" y="7013"/>
                  </a:lnTo>
                  <a:cubicBezTo>
                    <a:pt x="2311" y="6918"/>
                    <a:pt x="2430" y="6740"/>
                    <a:pt x="2430" y="6537"/>
                  </a:cubicBezTo>
                  <a:lnTo>
                    <a:pt x="2430" y="6144"/>
                  </a:lnTo>
                  <a:cubicBezTo>
                    <a:pt x="2644" y="6239"/>
                    <a:pt x="2882" y="6287"/>
                    <a:pt x="3144" y="6287"/>
                  </a:cubicBezTo>
                  <a:cubicBezTo>
                    <a:pt x="3394" y="6287"/>
                    <a:pt x="3632" y="6239"/>
                    <a:pt x="3858" y="6144"/>
                  </a:cubicBezTo>
                  <a:close/>
                  <a:moveTo>
                    <a:pt x="3144" y="1"/>
                  </a:moveTo>
                  <a:cubicBezTo>
                    <a:pt x="2465" y="1"/>
                    <a:pt x="1918" y="465"/>
                    <a:pt x="1918" y="1048"/>
                  </a:cubicBezTo>
                  <a:cubicBezTo>
                    <a:pt x="1918" y="1084"/>
                    <a:pt x="1918" y="1144"/>
                    <a:pt x="1930" y="1191"/>
                  </a:cubicBezTo>
                  <a:cubicBezTo>
                    <a:pt x="1191" y="1608"/>
                    <a:pt x="703" y="2418"/>
                    <a:pt x="703" y="3322"/>
                  </a:cubicBezTo>
                  <a:cubicBezTo>
                    <a:pt x="703" y="3918"/>
                    <a:pt x="918" y="4501"/>
                    <a:pt x="1310" y="4942"/>
                  </a:cubicBezTo>
                  <a:cubicBezTo>
                    <a:pt x="1441" y="5370"/>
                    <a:pt x="1727" y="5739"/>
                    <a:pt x="2096" y="5989"/>
                  </a:cubicBezTo>
                  <a:lnTo>
                    <a:pt x="2096" y="6549"/>
                  </a:lnTo>
                  <a:cubicBezTo>
                    <a:pt x="2096" y="6620"/>
                    <a:pt x="2049" y="6680"/>
                    <a:pt x="1989" y="6716"/>
                  </a:cubicBezTo>
                  <a:lnTo>
                    <a:pt x="525" y="7371"/>
                  </a:lnTo>
                  <a:cubicBezTo>
                    <a:pt x="203" y="7501"/>
                    <a:pt x="1" y="7811"/>
                    <a:pt x="1" y="8156"/>
                  </a:cubicBezTo>
                  <a:lnTo>
                    <a:pt x="1" y="9276"/>
                  </a:lnTo>
                  <a:cubicBezTo>
                    <a:pt x="1" y="9359"/>
                    <a:pt x="72" y="9442"/>
                    <a:pt x="167" y="9442"/>
                  </a:cubicBezTo>
                  <a:cubicBezTo>
                    <a:pt x="251" y="9442"/>
                    <a:pt x="322" y="9359"/>
                    <a:pt x="322" y="9276"/>
                  </a:cubicBezTo>
                  <a:lnTo>
                    <a:pt x="322" y="8156"/>
                  </a:lnTo>
                  <a:cubicBezTo>
                    <a:pt x="322" y="7954"/>
                    <a:pt x="441" y="7752"/>
                    <a:pt x="656" y="7668"/>
                  </a:cubicBezTo>
                  <a:lnTo>
                    <a:pt x="1596" y="7251"/>
                  </a:lnTo>
                  <a:cubicBezTo>
                    <a:pt x="1894" y="7847"/>
                    <a:pt x="2489" y="8216"/>
                    <a:pt x="3156" y="8216"/>
                  </a:cubicBezTo>
                  <a:cubicBezTo>
                    <a:pt x="3823" y="8216"/>
                    <a:pt x="4418" y="7847"/>
                    <a:pt x="4716" y="7251"/>
                  </a:cubicBezTo>
                  <a:lnTo>
                    <a:pt x="5656" y="7668"/>
                  </a:lnTo>
                  <a:cubicBezTo>
                    <a:pt x="5847" y="7752"/>
                    <a:pt x="5978" y="7942"/>
                    <a:pt x="5978" y="8156"/>
                  </a:cubicBezTo>
                  <a:lnTo>
                    <a:pt x="5978" y="9276"/>
                  </a:lnTo>
                  <a:cubicBezTo>
                    <a:pt x="5978" y="9359"/>
                    <a:pt x="6061" y="9442"/>
                    <a:pt x="6144" y="9442"/>
                  </a:cubicBezTo>
                  <a:cubicBezTo>
                    <a:pt x="6240" y="9442"/>
                    <a:pt x="6311" y="9359"/>
                    <a:pt x="6311" y="9276"/>
                  </a:cubicBezTo>
                  <a:lnTo>
                    <a:pt x="6311" y="8156"/>
                  </a:lnTo>
                  <a:cubicBezTo>
                    <a:pt x="6287" y="7811"/>
                    <a:pt x="6073" y="7501"/>
                    <a:pt x="5763" y="7371"/>
                  </a:cubicBezTo>
                  <a:lnTo>
                    <a:pt x="4287" y="6716"/>
                  </a:lnTo>
                  <a:cubicBezTo>
                    <a:pt x="4216" y="6680"/>
                    <a:pt x="4180" y="6609"/>
                    <a:pt x="4180" y="6549"/>
                  </a:cubicBezTo>
                  <a:lnTo>
                    <a:pt x="4180" y="5989"/>
                  </a:lnTo>
                  <a:cubicBezTo>
                    <a:pt x="4549" y="5739"/>
                    <a:pt x="4835" y="5370"/>
                    <a:pt x="4966" y="4942"/>
                  </a:cubicBezTo>
                  <a:cubicBezTo>
                    <a:pt x="5359" y="4501"/>
                    <a:pt x="5585" y="3918"/>
                    <a:pt x="5585" y="3322"/>
                  </a:cubicBezTo>
                  <a:cubicBezTo>
                    <a:pt x="5585" y="2418"/>
                    <a:pt x="5073" y="1608"/>
                    <a:pt x="4347" y="1191"/>
                  </a:cubicBezTo>
                  <a:cubicBezTo>
                    <a:pt x="4358" y="1144"/>
                    <a:pt x="4358" y="1084"/>
                    <a:pt x="4358" y="1048"/>
                  </a:cubicBezTo>
                  <a:cubicBezTo>
                    <a:pt x="4358" y="465"/>
                    <a:pt x="3811" y="1"/>
                    <a:pt x="3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0938;p96">
              <a:extLst>
                <a:ext uri="{FF2B5EF4-FFF2-40B4-BE49-F238E27FC236}">
                  <a16:creationId xmlns:a16="http://schemas.microsoft.com/office/drawing/2014/main" id="{A31C25D9-4991-B802-EC40-FEA74650DAD2}"/>
                </a:ext>
              </a:extLst>
            </p:cNvPr>
            <p:cNvSpPr/>
            <p:nvPr/>
          </p:nvSpPr>
          <p:spPr>
            <a:xfrm>
              <a:off x="4919620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0939;p96">
              <a:extLst>
                <a:ext uri="{FF2B5EF4-FFF2-40B4-BE49-F238E27FC236}">
                  <a16:creationId xmlns:a16="http://schemas.microsoft.com/office/drawing/2014/main" id="{719CED8D-69A6-0625-6AC5-120004B5FD3B}"/>
                </a:ext>
              </a:extLst>
            </p:cNvPr>
            <p:cNvSpPr/>
            <p:nvPr/>
          </p:nvSpPr>
          <p:spPr>
            <a:xfrm>
              <a:off x="5031398" y="1820471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70"/>
                  </a:lnTo>
                  <a:cubicBezTo>
                    <a:pt x="0" y="953"/>
                    <a:pt x="72" y="1036"/>
                    <a:pt x="155" y="1036"/>
                  </a:cubicBezTo>
                  <a:cubicBezTo>
                    <a:pt x="250" y="1036"/>
                    <a:pt x="322" y="953"/>
                    <a:pt x="322" y="870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0940;p96">
              <a:extLst>
                <a:ext uri="{FF2B5EF4-FFF2-40B4-BE49-F238E27FC236}">
                  <a16:creationId xmlns:a16="http://schemas.microsoft.com/office/drawing/2014/main" id="{EC72A7F1-5068-D7D7-DAA9-A4895044D9FD}"/>
                </a:ext>
              </a:extLst>
            </p:cNvPr>
            <p:cNvSpPr/>
            <p:nvPr/>
          </p:nvSpPr>
          <p:spPr>
            <a:xfrm>
              <a:off x="5070418" y="1552547"/>
              <a:ext cx="166394" cy="173969"/>
            </a:xfrm>
            <a:custGeom>
              <a:avLst/>
              <a:gdLst/>
              <a:ahLst/>
              <a:cxnLst/>
              <a:rect l="l" t="t" r="r" b="b"/>
              <a:pathLst>
                <a:path w="5228" h="5466" extrusionOk="0">
                  <a:moveTo>
                    <a:pt x="691" y="1"/>
                  </a:moveTo>
                  <a:cubicBezTo>
                    <a:pt x="298" y="1"/>
                    <a:pt x="1" y="310"/>
                    <a:pt x="1" y="679"/>
                  </a:cubicBezTo>
                  <a:lnTo>
                    <a:pt x="1" y="3501"/>
                  </a:lnTo>
                  <a:cubicBezTo>
                    <a:pt x="1" y="3882"/>
                    <a:pt x="322" y="4180"/>
                    <a:pt x="691" y="4180"/>
                  </a:cubicBezTo>
                  <a:lnTo>
                    <a:pt x="1001" y="4180"/>
                  </a:lnTo>
                  <a:lnTo>
                    <a:pt x="763" y="5144"/>
                  </a:lnTo>
                  <a:cubicBezTo>
                    <a:pt x="739" y="5251"/>
                    <a:pt x="775" y="5358"/>
                    <a:pt x="870" y="5418"/>
                  </a:cubicBezTo>
                  <a:cubicBezTo>
                    <a:pt x="918" y="5442"/>
                    <a:pt x="953" y="5466"/>
                    <a:pt x="1001" y="5466"/>
                  </a:cubicBezTo>
                  <a:cubicBezTo>
                    <a:pt x="1049" y="5466"/>
                    <a:pt x="1108" y="5442"/>
                    <a:pt x="1156" y="5418"/>
                  </a:cubicBezTo>
                  <a:lnTo>
                    <a:pt x="2846" y="4180"/>
                  </a:lnTo>
                  <a:lnTo>
                    <a:pt x="4549" y="4180"/>
                  </a:lnTo>
                  <a:cubicBezTo>
                    <a:pt x="4930" y="4180"/>
                    <a:pt x="5228" y="3870"/>
                    <a:pt x="5228" y="3501"/>
                  </a:cubicBezTo>
                  <a:lnTo>
                    <a:pt x="5228" y="679"/>
                  </a:lnTo>
                  <a:cubicBezTo>
                    <a:pt x="5228" y="310"/>
                    <a:pt x="4918" y="1"/>
                    <a:pt x="4549" y="1"/>
                  </a:cubicBezTo>
                  <a:cubicBezTo>
                    <a:pt x="4454" y="1"/>
                    <a:pt x="4382" y="72"/>
                    <a:pt x="4382" y="167"/>
                  </a:cubicBezTo>
                  <a:cubicBezTo>
                    <a:pt x="4382" y="251"/>
                    <a:pt x="4454" y="322"/>
                    <a:pt x="4549" y="322"/>
                  </a:cubicBezTo>
                  <a:cubicBezTo>
                    <a:pt x="4739" y="322"/>
                    <a:pt x="4906" y="489"/>
                    <a:pt x="4906" y="679"/>
                  </a:cubicBezTo>
                  <a:lnTo>
                    <a:pt x="4906" y="3489"/>
                  </a:lnTo>
                  <a:cubicBezTo>
                    <a:pt x="4906" y="3692"/>
                    <a:pt x="4739" y="3846"/>
                    <a:pt x="4549" y="3846"/>
                  </a:cubicBezTo>
                  <a:lnTo>
                    <a:pt x="2787" y="3846"/>
                  </a:lnTo>
                  <a:cubicBezTo>
                    <a:pt x="2763" y="3846"/>
                    <a:pt x="2715" y="3870"/>
                    <a:pt x="2704" y="3882"/>
                  </a:cubicBezTo>
                  <a:lnTo>
                    <a:pt x="1132" y="5013"/>
                  </a:lnTo>
                  <a:lnTo>
                    <a:pt x="1370" y="4049"/>
                  </a:lnTo>
                  <a:cubicBezTo>
                    <a:pt x="1394" y="4001"/>
                    <a:pt x="1370" y="3942"/>
                    <a:pt x="1346" y="3918"/>
                  </a:cubicBezTo>
                  <a:cubicBezTo>
                    <a:pt x="1310" y="3870"/>
                    <a:pt x="1275" y="3858"/>
                    <a:pt x="1215" y="3858"/>
                  </a:cubicBezTo>
                  <a:lnTo>
                    <a:pt x="691" y="3858"/>
                  </a:lnTo>
                  <a:cubicBezTo>
                    <a:pt x="501" y="3858"/>
                    <a:pt x="334" y="3692"/>
                    <a:pt x="334" y="3501"/>
                  </a:cubicBezTo>
                  <a:lnTo>
                    <a:pt x="334" y="679"/>
                  </a:lnTo>
                  <a:cubicBezTo>
                    <a:pt x="334" y="489"/>
                    <a:pt x="489" y="322"/>
                    <a:pt x="691" y="322"/>
                  </a:cubicBezTo>
                  <a:cubicBezTo>
                    <a:pt x="775" y="322"/>
                    <a:pt x="846" y="251"/>
                    <a:pt x="846" y="167"/>
                  </a:cubicBezTo>
                  <a:cubicBezTo>
                    <a:pt x="846" y="72"/>
                    <a:pt x="775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73" name="Graphic 172">
            <a:extLst>
              <a:ext uri="{FF2B5EF4-FFF2-40B4-BE49-F238E27FC236}">
                <a16:creationId xmlns:a16="http://schemas.microsoft.com/office/drawing/2014/main" id="{EF0500D5-29C9-A3F5-7669-C9BBD032E5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1060A-36E8-E35C-D394-384F35A113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3999" cy="436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25C50B-24FA-017E-06E8-634CE3524C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721995-4D5B-B6FB-82BB-FB03AADE1851}"/>
              </a:ext>
            </a:extLst>
          </p:cNvPr>
          <p:cNvSpPr txBox="1">
            <a:spLocks/>
          </p:cNvSpPr>
          <p:nvPr/>
        </p:nvSpPr>
        <p:spPr>
          <a:xfrm>
            <a:off x="856750" y="2162676"/>
            <a:ext cx="6668341" cy="108959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</a:rPr>
              <a:t>What are your pain points regarding graduation management?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Join at menti.com | use code 72242496</a:t>
            </a:r>
          </a:p>
        </p:txBody>
      </p:sp>
      <p:grpSp>
        <p:nvGrpSpPr>
          <p:cNvPr id="3" name="Google Shape;11058;p96">
            <a:extLst>
              <a:ext uri="{FF2B5EF4-FFF2-40B4-BE49-F238E27FC236}">
                <a16:creationId xmlns:a16="http://schemas.microsoft.com/office/drawing/2014/main" id="{9222163F-5CB2-9640-3177-4D4AB5F5A34B}"/>
              </a:ext>
            </a:extLst>
          </p:cNvPr>
          <p:cNvGrpSpPr/>
          <p:nvPr/>
        </p:nvGrpSpPr>
        <p:grpSpPr>
          <a:xfrm>
            <a:off x="3501034" y="779463"/>
            <a:ext cx="1070964" cy="1005949"/>
            <a:chOff x="1749728" y="2894777"/>
            <a:chExt cx="386927" cy="363438"/>
          </a:xfrm>
          <a:solidFill>
            <a:schemeClr val="bg1"/>
          </a:solidFill>
        </p:grpSpPr>
        <p:sp>
          <p:nvSpPr>
            <p:cNvPr id="4" name="Google Shape;11059;p96">
              <a:extLst>
                <a:ext uri="{FF2B5EF4-FFF2-40B4-BE49-F238E27FC236}">
                  <a16:creationId xmlns:a16="http://schemas.microsoft.com/office/drawing/2014/main" id="{94A8BE7D-00A6-7DD5-BCD3-42F29135CF23}"/>
                </a:ext>
              </a:extLst>
            </p:cNvPr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1060;p96">
              <a:extLst>
                <a:ext uri="{FF2B5EF4-FFF2-40B4-BE49-F238E27FC236}">
                  <a16:creationId xmlns:a16="http://schemas.microsoft.com/office/drawing/2014/main" id="{CC9134AC-A404-CC92-945B-D51E380A6F20}"/>
                </a:ext>
              </a:extLst>
            </p:cNvPr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1061;p96">
              <a:extLst>
                <a:ext uri="{FF2B5EF4-FFF2-40B4-BE49-F238E27FC236}">
                  <a16:creationId xmlns:a16="http://schemas.microsoft.com/office/drawing/2014/main" id="{168D59F6-C483-20A6-0903-FBF3C04E5294}"/>
                </a:ext>
              </a:extLst>
            </p:cNvPr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1062;p96">
              <a:extLst>
                <a:ext uri="{FF2B5EF4-FFF2-40B4-BE49-F238E27FC236}">
                  <a16:creationId xmlns:a16="http://schemas.microsoft.com/office/drawing/2014/main" id="{21411CF3-A416-E8E9-2369-1FBFC61345D7}"/>
                </a:ext>
              </a:extLst>
            </p:cNvPr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1063;p96">
              <a:extLst>
                <a:ext uri="{FF2B5EF4-FFF2-40B4-BE49-F238E27FC236}">
                  <a16:creationId xmlns:a16="http://schemas.microsoft.com/office/drawing/2014/main" id="{18F75655-E936-DB09-9D62-17CB494EB9AE}"/>
                </a:ext>
              </a:extLst>
            </p:cNvPr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1064;p96">
              <a:extLst>
                <a:ext uri="{FF2B5EF4-FFF2-40B4-BE49-F238E27FC236}">
                  <a16:creationId xmlns:a16="http://schemas.microsoft.com/office/drawing/2014/main" id="{6AD30F98-2CCB-1E95-3FDF-795686895592}"/>
                </a:ext>
              </a:extLst>
            </p:cNvPr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1065;p96">
              <a:extLst>
                <a:ext uri="{FF2B5EF4-FFF2-40B4-BE49-F238E27FC236}">
                  <a16:creationId xmlns:a16="http://schemas.microsoft.com/office/drawing/2014/main" id="{BDE79120-BC19-C8B4-5ED5-35FA149A2B3E}"/>
                </a:ext>
              </a:extLst>
            </p:cNvPr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5986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31D9D3D-33F1-F227-3C3B-EC531A1C3904}"/>
              </a:ext>
            </a:extLst>
          </p:cNvPr>
          <p:cNvSpPr txBox="1">
            <a:spLocks/>
          </p:cNvSpPr>
          <p:nvPr/>
        </p:nvSpPr>
        <p:spPr>
          <a:xfrm>
            <a:off x="4749369" y="2779384"/>
            <a:ext cx="4032975" cy="381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cs typeface="Calibri"/>
              </a:rPr>
              <a:t>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6E87A48-661F-F733-7B81-1628D12EAA42}"/>
              </a:ext>
            </a:extLst>
          </p:cNvPr>
          <p:cNvSpPr txBox="1">
            <a:spLocks/>
          </p:cNvSpPr>
          <p:nvPr/>
        </p:nvSpPr>
        <p:spPr>
          <a:xfrm>
            <a:off x="4749465" y="3159856"/>
            <a:ext cx="4032767" cy="1158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cs typeface="Calibri"/>
              </a:rPr>
              <a:t>No way to effectively transfer the student from old qualification to newly changed qualification, linkage is difficult. This is where the issue comes with student not being able to graduate.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Do not know how to capture their rules in the system so that it makes sense, system is very technical.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664D7F4-1A44-DACF-09A8-758FC6106637}"/>
              </a:ext>
            </a:extLst>
          </p:cNvPr>
          <p:cNvSpPr txBox="1">
            <a:spLocks/>
          </p:cNvSpPr>
          <p:nvPr/>
        </p:nvSpPr>
        <p:spPr>
          <a:xfrm>
            <a:off x="361560" y="2779384"/>
            <a:ext cx="4032975" cy="3810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cs typeface="Calibri"/>
              </a:rPr>
              <a:t>Usability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472BB7C-9495-BD10-8A3D-838E26983B77}"/>
              </a:ext>
            </a:extLst>
          </p:cNvPr>
          <p:cNvSpPr txBox="1">
            <a:spLocks/>
          </p:cNvSpPr>
          <p:nvPr/>
        </p:nvSpPr>
        <p:spPr>
          <a:xfrm>
            <a:off x="361656" y="3159856"/>
            <a:ext cx="4032767" cy="11581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Maintaining the rules is too difficult, the way how we create rules needs to be simplified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We don’t know what impacts what and why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63BDA4E-1B24-B4AE-1766-7546587A7583}"/>
              </a:ext>
            </a:extLst>
          </p:cNvPr>
          <p:cNvSpPr txBox="1">
            <a:spLocks/>
          </p:cNvSpPr>
          <p:nvPr/>
        </p:nvSpPr>
        <p:spPr>
          <a:xfrm>
            <a:off x="4749369" y="1008063"/>
            <a:ext cx="4032975" cy="381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cs typeface="Calibri"/>
              </a:rPr>
              <a:t>No clear communication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2DE8B18-FBC0-34E9-E691-4438B7C24413}"/>
              </a:ext>
            </a:extLst>
          </p:cNvPr>
          <p:cNvSpPr txBox="1">
            <a:spLocks/>
          </p:cNvSpPr>
          <p:nvPr/>
        </p:nvSpPr>
        <p:spPr>
          <a:xfrm>
            <a:off x="4749465" y="1388536"/>
            <a:ext cx="4032767" cy="1185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If there is a change made that effects us we have know way of instantly knowing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Incorrect or contradictory rules result in a student not graduating. Registration, graduation and progression rules need to be aligned.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Other dependencies not setup correctly (quotas, academic structure etc.)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C60B8B1-089F-C8CB-4637-BEB2F6858D11}"/>
              </a:ext>
            </a:extLst>
          </p:cNvPr>
          <p:cNvSpPr txBox="1">
            <a:spLocks/>
          </p:cNvSpPr>
          <p:nvPr/>
        </p:nvSpPr>
        <p:spPr>
          <a:xfrm>
            <a:off x="361560" y="1008063"/>
            <a:ext cx="4032975" cy="381000"/>
          </a:xfrm>
          <a:prstGeom prst="rect">
            <a:avLst/>
          </a:prstGeom>
          <a:solidFill>
            <a:srgbClr val="A6CE3C"/>
          </a:solidFill>
        </p:spPr>
        <p:txBody>
          <a:bodyPr vert="horz" lIns="91440" tIns="45720" rIns="91440" bIns="45720" anchor="ctr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cs typeface="Calibri"/>
              </a:rPr>
              <a:t>No clear visible overview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68BE418-893D-9F05-6C20-F0E914D64B04}"/>
              </a:ext>
            </a:extLst>
          </p:cNvPr>
          <p:cNvSpPr txBox="1">
            <a:spLocks/>
          </p:cNvSpPr>
          <p:nvPr/>
        </p:nvSpPr>
        <p:spPr>
          <a:xfrm>
            <a:off x="361656" y="1388536"/>
            <a:ext cx="4032767" cy="1185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cs typeface="Calibri"/>
              </a:rPr>
              <a:t>No way of knowing/seeing, after setup, what is still pending and what effects what where.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cs typeface="Calibri"/>
              </a:rPr>
              <a:t>No clear step by step flow everything is jumbled, jump between menu options</a:t>
            </a:r>
            <a:endParaRPr lang="en-US" sz="1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8503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FA831BBB3F294D8ADE7A00300E0750" ma:contentTypeVersion="16" ma:contentTypeDescription="Create a new document." ma:contentTypeScope="" ma:versionID="076d7bac63c8892fbb033b03c342e0d7">
  <xsd:schema xmlns:xsd="http://www.w3.org/2001/XMLSchema" xmlns:xs="http://www.w3.org/2001/XMLSchema" xmlns:p="http://schemas.microsoft.com/office/2006/metadata/properties" xmlns:ns2="d88e92da-69d2-4581-99f2-5c84603edac8" xmlns:ns3="ed4c1c21-ebbe-4ecf-9eb1-70859bdf645d" targetNamespace="http://schemas.microsoft.com/office/2006/metadata/properties" ma:root="true" ma:fieldsID="49a05c960baf9c0c435127747754eec8" ns2:_="" ns3:_="">
    <xsd:import namespace="d88e92da-69d2-4581-99f2-5c84603edac8"/>
    <xsd:import namespace="ed4c1c21-ebbe-4ecf-9eb1-70859bdf64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Vendor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e92da-69d2-4581-99f2-5c84603ed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4ee7717-240c-4a63-80e0-133444852a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Vendor" ma:index="18" nillable="true" ma:displayName="Vendor" ma:description="Recruitment Agency" ma:format="Dropdown" ma:internalName="Vendor">
      <xsd:simpleType>
        <xsd:restriction base="dms:Text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c1c21-ebbe-4ecf-9eb1-70859bdf64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2efe1b7-5221-4178-af51-3bde4ded5de7}" ma:internalName="TaxCatchAll" ma:showField="CatchAllData" ma:web="ed4c1c21-ebbe-4ecf-9eb1-70859bdf64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9F4252-EE60-4A8B-BFDC-DDB673E7D1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3AAC44-7BA6-4299-BD49-A4F3BA47D84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885</TotalTime>
  <Words>880</Words>
  <Application>Microsoft Office PowerPoint</Application>
  <PresentationFormat>Custom</PresentationFormat>
  <Paragraphs>88</Paragraphs>
  <Slides>26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Title Slides</vt:lpstr>
      <vt:lpstr>Index Slides</vt:lpstr>
      <vt:lpstr>1_Content Slides</vt:lpstr>
      <vt:lpstr>Bridging the Gap</vt:lpstr>
      <vt:lpstr>Agenda</vt:lpstr>
      <vt:lpstr>PowerPoint Presentation</vt:lpstr>
      <vt:lpstr>PowerPoint Presentation</vt:lpstr>
      <vt:lpstr>PowerPoint Presentation</vt:lpstr>
      <vt:lpstr>PowerPoint Presentation</vt:lpstr>
      <vt:lpstr>Personas Involved</vt:lpstr>
      <vt:lpstr>PowerPoint Presentation</vt:lpstr>
      <vt:lpstr>PowerPoint Presentation</vt:lpstr>
      <vt:lpstr>Process: Beginning to 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Jeridah Makwala</cp:lastModifiedBy>
  <cp:revision>116</cp:revision>
  <dcterms:created xsi:type="dcterms:W3CDTF">2023-07-06T09:53:04Z</dcterms:created>
  <dcterms:modified xsi:type="dcterms:W3CDTF">2024-03-02T10:20:15Z</dcterms:modified>
</cp:coreProperties>
</file>